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2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6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7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8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9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9" r:id="rId4"/>
    <p:sldId id="263" r:id="rId5"/>
    <p:sldId id="274" r:id="rId6"/>
    <p:sldId id="260" r:id="rId7"/>
    <p:sldId id="271" r:id="rId8"/>
    <p:sldId id="272" r:id="rId9"/>
    <p:sldId id="261" r:id="rId10"/>
    <p:sldId id="273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8C71AC6-1939-4FED-969C-647709DE3472}">
          <p14:sldIdLst>
            <p14:sldId id="256"/>
            <p14:sldId id="257"/>
            <p14:sldId id="259"/>
            <p14:sldId id="263"/>
            <p14:sldId id="274"/>
            <p14:sldId id="260"/>
            <p14:sldId id="271"/>
            <p14:sldId id="272"/>
            <p14:sldId id="261"/>
            <p14:sldId id="273"/>
            <p14:sldId id="264"/>
            <p14:sldId id="265"/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 Mason" initials="SM" lastIdx="9" clrIdx="0">
    <p:extLst>
      <p:ext uri="{19B8F6BF-5375-455C-9EA6-DF929625EA0E}">
        <p15:presenceInfo xmlns:p15="http://schemas.microsoft.com/office/powerpoint/2012/main" userId="S-1-5-21-1614895754-1935655697-725345543-4095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402" autoAdjust="0"/>
  </p:normalViewPr>
  <p:slideViewPr>
    <p:cSldViewPr snapToGrid="0">
      <p:cViewPr varScale="1">
        <p:scale>
          <a:sx n="102" d="100"/>
          <a:sy n="102" d="100"/>
        </p:scale>
        <p:origin x="95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10F7F3B0-20C5-493A-8550-36831504EEE4}"/>
    <pc:docChg chg="addSld modSld modSection">
      <pc:chgData name="" userId="" providerId="" clId="Web-{10F7F3B0-20C5-493A-8550-36831504EEE4}" dt="2019-07-25T20:21:16.718" v="376" actId="20577"/>
      <pc:docMkLst>
        <pc:docMk/>
      </pc:docMkLst>
      <pc:sldChg chg="addSp delSp modSp modNotes">
        <pc:chgData name="" userId="" providerId="" clId="Web-{10F7F3B0-20C5-493A-8550-36831504EEE4}" dt="2019-07-25T20:20:56.796" v="363"/>
        <pc:sldMkLst>
          <pc:docMk/>
          <pc:sldMk cId="2545525232" sldId="256"/>
        </pc:sldMkLst>
        <pc:spChg chg="add del mod">
          <ac:chgData name="" userId="" providerId="" clId="Web-{10F7F3B0-20C5-493A-8550-36831504EEE4}" dt="2019-07-25T20:17:04.918" v="314"/>
          <ac:spMkLst>
            <pc:docMk/>
            <pc:sldMk cId="2545525232" sldId="256"/>
            <ac:spMk id="6" creationId="{C20F5A35-EFBA-4462-B1AC-B28DCA3B22BA}"/>
          </ac:spMkLst>
        </pc:spChg>
        <pc:spChg chg="add del mod">
          <ac:chgData name="" userId="" providerId="" clId="Web-{10F7F3B0-20C5-493A-8550-36831504EEE4}" dt="2019-07-25T20:17:26.137" v="322"/>
          <ac:spMkLst>
            <pc:docMk/>
            <pc:sldMk cId="2545525232" sldId="256"/>
            <ac:spMk id="14" creationId="{72AB1ADC-5DB1-4941-A438-B3AF67943AA7}"/>
          </ac:spMkLst>
        </pc:spChg>
        <pc:spChg chg="add del mod">
          <ac:chgData name="" userId="" providerId="" clId="Web-{10F7F3B0-20C5-493A-8550-36831504EEE4}" dt="2019-07-25T20:18:14.138" v="335"/>
          <ac:spMkLst>
            <pc:docMk/>
            <pc:sldMk cId="2545525232" sldId="256"/>
            <ac:spMk id="18" creationId="{07175A32-8BC2-4380-8BB1-8BB8DBBC11CC}"/>
          </ac:spMkLst>
        </pc:spChg>
        <pc:spChg chg="add del mod">
          <ac:chgData name="" userId="" providerId="" clId="Web-{10F7F3B0-20C5-493A-8550-36831504EEE4}" dt="2019-07-25T20:20:56.796" v="363"/>
          <ac:spMkLst>
            <pc:docMk/>
            <pc:sldMk cId="2545525232" sldId="256"/>
            <ac:spMk id="22" creationId="{834C6C62-CF58-4222-BDE1-0C2F6BC49C43}"/>
          </ac:spMkLst>
        </pc:spChg>
        <pc:picChg chg="add del mod">
          <ac:chgData name="" userId="" providerId="" clId="Web-{10F7F3B0-20C5-493A-8550-36831504EEE4}" dt="2019-07-25T20:17:04.918" v="315"/>
          <ac:picMkLst>
            <pc:docMk/>
            <pc:sldMk cId="2545525232" sldId="256"/>
            <ac:picMk id="3" creationId="{46DEF6A2-4038-4793-B8A0-3B489C7D2F4C}"/>
          </ac:picMkLst>
        </pc:picChg>
        <pc:picChg chg="del mod">
          <ac:chgData name="" userId="" providerId="" clId="Web-{10F7F3B0-20C5-493A-8550-36831504EEE4}" dt="2019-07-25T20:19:12.951" v="356"/>
          <ac:picMkLst>
            <pc:docMk/>
            <pc:sldMk cId="2545525232" sldId="256"/>
            <ac:picMk id="8" creationId="{019D8E2A-26A3-44E6-8F7D-AA6D3448B046}"/>
          </ac:picMkLst>
        </pc:picChg>
        <pc:picChg chg="add del mod">
          <ac:chgData name="" userId="" providerId="" clId="Web-{10F7F3B0-20C5-493A-8550-36831504EEE4}" dt="2019-07-25T20:17:26.137" v="323"/>
          <ac:picMkLst>
            <pc:docMk/>
            <pc:sldMk cId="2545525232" sldId="256"/>
            <ac:picMk id="12" creationId="{30097DDD-C7F5-45F7-B366-1E670AA1E2BE}"/>
          </ac:picMkLst>
        </pc:picChg>
        <pc:picChg chg="add del mod">
          <ac:chgData name="" userId="" providerId="" clId="Web-{10F7F3B0-20C5-493A-8550-36831504EEE4}" dt="2019-07-25T20:18:14.138" v="336"/>
          <ac:picMkLst>
            <pc:docMk/>
            <pc:sldMk cId="2545525232" sldId="256"/>
            <ac:picMk id="16" creationId="{7D01E18C-884A-4E51-A0EB-8E9717EC6472}"/>
          </ac:picMkLst>
        </pc:picChg>
        <pc:picChg chg="add del mod">
          <ac:chgData name="" userId="" providerId="" clId="Web-{10F7F3B0-20C5-493A-8550-36831504EEE4}" dt="2019-07-25T20:18:51.951" v="352"/>
          <ac:picMkLst>
            <pc:docMk/>
            <pc:sldMk cId="2545525232" sldId="256"/>
            <ac:picMk id="20" creationId="{3B8648DD-6D27-43A8-9485-ACDB13C78F7C}"/>
          </ac:picMkLst>
        </pc:picChg>
        <pc:picChg chg="add mod">
          <ac:chgData name="" userId="" providerId="" clId="Web-{10F7F3B0-20C5-493A-8550-36831504EEE4}" dt="2019-07-25T20:19:31.498" v="362" actId="14100"/>
          <ac:picMkLst>
            <pc:docMk/>
            <pc:sldMk cId="2545525232" sldId="256"/>
            <ac:picMk id="24" creationId="{C08E6F0D-7E9E-422E-AC8C-CAEA68E1D241}"/>
          </ac:picMkLst>
        </pc:picChg>
      </pc:sldChg>
      <pc:sldChg chg="modSp">
        <pc:chgData name="" userId="" providerId="" clId="Web-{10F7F3B0-20C5-493A-8550-36831504EEE4}" dt="2019-07-25T20:21:16.718" v="375" actId="20577"/>
        <pc:sldMkLst>
          <pc:docMk/>
          <pc:sldMk cId="2012912594" sldId="257"/>
        </pc:sldMkLst>
        <pc:spChg chg="mod">
          <ac:chgData name="" userId="" providerId="" clId="Web-{10F7F3B0-20C5-493A-8550-36831504EEE4}" dt="2019-07-25T20:21:16.718" v="375" actId="20577"/>
          <ac:spMkLst>
            <pc:docMk/>
            <pc:sldMk cId="2012912594" sldId="257"/>
            <ac:spMk id="3" creationId="{76368602-D3BE-4306-9A64-C48E57429656}"/>
          </ac:spMkLst>
        </pc:spChg>
      </pc:sldChg>
      <pc:sldChg chg="modSp">
        <pc:chgData name="" userId="" providerId="" clId="Web-{10F7F3B0-20C5-493A-8550-36831504EEE4}" dt="2019-07-25T20:14:33.839" v="291" actId="20577"/>
        <pc:sldMkLst>
          <pc:docMk/>
          <pc:sldMk cId="1988085702" sldId="260"/>
        </pc:sldMkLst>
        <pc:spChg chg="mod">
          <ac:chgData name="" userId="" providerId="" clId="Web-{10F7F3B0-20C5-493A-8550-36831504EEE4}" dt="2019-07-25T20:14:33.839" v="291" actId="20577"/>
          <ac:spMkLst>
            <pc:docMk/>
            <pc:sldMk cId="1988085702" sldId="260"/>
            <ac:spMk id="3076" creationId="{D8E9F1E6-6A84-4FB1-BCA7-973C6A73AF96}"/>
          </ac:spMkLst>
        </pc:spChg>
      </pc:sldChg>
      <pc:sldChg chg="modSp">
        <pc:chgData name="" userId="" providerId="" clId="Web-{10F7F3B0-20C5-493A-8550-36831504EEE4}" dt="2019-07-25T20:14:53.886" v="299" actId="20577"/>
        <pc:sldMkLst>
          <pc:docMk/>
          <pc:sldMk cId="3977795713" sldId="263"/>
        </pc:sldMkLst>
        <pc:spChg chg="mod">
          <ac:chgData name="" userId="" providerId="" clId="Web-{10F7F3B0-20C5-493A-8550-36831504EEE4}" dt="2019-07-25T20:14:53.886" v="299" actId="20577"/>
          <ac:spMkLst>
            <pc:docMk/>
            <pc:sldMk cId="3977795713" sldId="263"/>
            <ac:spMk id="2" creationId="{ED073418-C120-4191-843D-1E8349646B43}"/>
          </ac:spMkLst>
        </pc:spChg>
      </pc:sldChg>
      <pc:sldChg chg="addSp modSp new">
        <pc:chgData name="" userId="" providerId="" clId="Web-{10F7F3B0-20C5-493A-8550-36831504EEE4}" dt="2019-07-25T20:15:31.402" v="309" actId="1076"/>
        <pc:sldMkLst>
          <pc:docMk/>
          <pc:sldMk cId="3290579711" sldId="274"/>
        </pc:sldMkLst>
        <pc:picChg chg="add mod">
          <ac:chgData name="" userId="" providerId="" clId="Web-{10F7F3B0-20C5-493A-8550-36831504EEE4}" dt="2019-07-25T20:15:31.402" v="309" actId="1076"/>
          <ac:picMkLst>
            <pc:docMk/>
            <pc:sldMk cId="3290579711" sldId="274"/>
            <ac:picMk id="3" creationId="{78A8FEAE-33D6-451B-8ABC-94B276AC6BBB}"/>
          </ac:picMkLst>
        </pc:picChg>
      </pc:sldChg>
    </pc:docChg>
  </pc:docChgLst>
  <pc:docChgLst>
    <pc:chgData clId="Web-{385179C8-0CB3-417B-A3B9-712FFC82B1A3}"/>
    <pc:docChg chg="modSld">
      <pc:chgData name="" userId="" providerId="" clId="Web-{385179C8-0CB3-417B-A3B9-712FFC82B1A3}" dt="2019-07-25T20:00:47.596" v="170" actId="20577"/>
      <pc:docMkLst>
        <pc:docMk/>
      </pc:docMkLst>
      <pc:sldChg chg="modSp">
        <pc:chgData name="" userId="" providerId="" clId="Web-{385179C8-0CB3-417B-A3B9-712FFC82B1A3}" dt="2019-07-25T20:00:47.581" v="169" actId="20577"/>
        <pc:sldMkLst>
          <pc:docMk/>
          <pc:sldMk cId="1988085702" sldId="260"/>
        </pc:sldMkLst>
        <pc:spChg chg="mod">
          <ac:chgData name="" userId="" providerId="" clId="Web-{385179C8-0CB3-417B-A3B9-712FFC82B1A3}" dt="2019-07-25T20:00:47.581" v="169" actId="20577"/>
          <ac:spMkLst>
            <pc:docMk/>
            <pc:sldMk cId="1988085702" sldId="260"/>
            <ac:spMk id="3076" creationId="{D8E9F1E6-6A84-4FB1-BCA7-973C6A73AF96}"/>
          </ac:spMkLst>
        </pc:spChg>
      </pc:sldChg>
      <pc:sldChg chg="modSp">
        <pc:chgData name="" userId="" providerId="" clId="Web-{385179C8-0CB3-417B-A3B9-712FFC82B1A3}" dt="2019-07-25T19:54:24.264" v="98" actId="20577"/>
        <pc:sldMkLst>
          <pc:docMk/>
          <pc:sldMk cId="411256348" sldId="261"/>
        </pc:sldMkLst>
        <pc:spChg chg="mod">
          <ac:chgData name="" userId="" providerId="" clId="Web-{385179C8-0CB3-417B-A3B9-712FFC82B1A3}" dt="2019-07-25T19:54:15.686" v="88" actId="20577"/>
          <ac:spMkLst>
            <pc:docMk/>
            <pc:sldMk cId="411256348" sldId="261"/>
            <ac:spMk id="3" creationId="{DD32BD31-3F6F-4E87-A10C-02819331F721}"/>
          </ac:spMkLst>
        </pc:spChg>
        <pc:spChg chg="mod">
          <ac:chgData name="" userId="" providerId="" clId="Web-{385179C8-0CB3-417B-A3B9-712FFC82B1A3}" dt="2019-07-25T19:54:24.264" v="98" actId="20577"/>
          <ac:spMkLst>
            <pc:docMk/>
            <pc:sldMk cId="411256348" sldId="261"/>
            <ac:spMk id="7" creationId="{37A83738-AF4B-443C-B0CA-2CF5E2E290D9}"/>
          </ac:spMkLst>
        </pc:spChg>
      </pc:sldChg>
      <pc:sldChg chg="modSp">
        <pc:chgData name="" userId="" providerId="" clId="Web-{385179C8-0CB3-417B-A3B9-712FFC82B1A3}" dt="2019-07-25T19:52:20.060" v="24" actId="20577"/>
        <pc:sldMkLst>
          <pc:docMk/>
          <pc:sldMk cId="929536731" sldId="264"/>
        </pc:sldMkLst>
        <pc:spChg chg="mod">
          <ac:chgData name="" userId="" providerId="" clId="Web-{385179C8-0CB3-417B-A3B9-712FFC82B1A3}" dt="2019-07-25T19:52:20.060" v="24" actId="20577"/>
          <ac:spMkLst>
            <pc:docMk/>
            <pc:sldMk cId="929536731" sldId="264"/>
            <ac:spMk id="7" creationId="{65C53A26-77C6-468D-86AF-9AACF847E7C5}"/>
          </ac:spMkLst>
        </pc:spChg>
      </pc:sldChg>
      <pc:sldChg chg="modSp">
        <pc:chgData name="" userId="" providerId="" clId="Web-{385179C8-0CB3-417B-A3B9-712FFC82B1A3}" dt="2019-07-25T19:28:11.702" v="19"/>
        <pc:sldMkLst>
          <pc:docMk/>
          <pc:sldMk cId="1372685144" sldId="266"/>
        </pc:sldMkLst>
        <pc:picChg chg="mod">
          <ac:chgData name="" userId="" providerId="" clId="Web-{385179C8-0CB3-417B-A3B9-712FFC82B1A3}" dt="2019-07-25T19:26:38.451" v="6" actId="1076"/>
          <ac:picMkLst>
            <pc:docMk/>
            <pc:sldMk cId="1372685144" sldId="266"/>
            <ac:picMk id="7" creationId="{3F15102E-559A-4430-A8DE-D8D0C62F3BEC}"/>
          </ac:picMkLst>
        </pc:picChg>
        <pc:picChg chg="mod modCrop">
          <ac:chgData name="" userId="" providerId="" clId="Web-{385179C8-0CB3-417B-A3B9-712FFC82B1A3}" dt="2019-07-25T19:28:11.702" v="19"/>
          <ac:picMkLst>
            <pc:docMk/>
            <pc:sldMk cId="1372685144" sldId="266"/>
            <ac:picMk id="7174" creationId="{4CBF0331-7372-4CC9-913F-524A5EC98827}"/>
          </ac:picMkLst>
        </pc:picChg>
        <pc:picChg chg="mod modCrop">
          <ac:chgData name="" userId="" providerId="" clId="Web-{385179C8-0CB3-417B-A3B9-712FFC82B1A3}" dt="2019-07-25T19:26:59.732" v="8"/>
          <ac:picMkLst>
            <pc:docMk/>
            <pc:sldMk cId="1372685144" sldId="266"/>
            <ac:picMk id="7176" creationId="{3230C847-3298-4A36-B579-C989A09CF86C}"/>
          </ac:picMkLst>
        </pc:picChg>
      </pc:sldChg>
      <pc:sldChg chg="modSp">
        <pc:chgData name="" userId="" providerId="" clId="Web-{385179C8-0CB3-417B-A3B9-712FFC82B1A3}" dt="2019-07-25T19:53:34.951" v="82" actId="20577"/>
        <pc:sldMkLst>
          <pc:docMk/>
          <pc:sldMk cId="1051446351" sldId="273"/>
        </pc:sldMkLst>
        <pc:spChg chg="mod">
          <ac:chgData name="" userId="" providerId="" clId="Web-{385179C8-0CB3-417B-A3B9-712FFC82B1A3}" dt="2019-07-25T19:52:45.998" v="38" actId="1076"/>
          <ac:spMkLst>
            <pc:docMk/>
            <pc:sldMk cId="1051446351" sldId="273"/>
            <ac:spMk id="2" creationId="{BCFECD6D-E453-4344-A499-674682327B49}"/>
          </ac:spMkLst>
        </pc:spChg>
        <pc:spChg chg="mod">
          <ac:chgData name="" userId="" providerId="" clId="Web-{385179C8-0CB3-417B-A3B9-712FFC82B1A3}" dt="2019-07-25T19:53:34.951" v="82" actId="20577"/>
          <ac:spMkLst>
            <pc:docMk/>
            <pc:sldMk cId="1051446351" sldId="273"/>
            <ac:spMk id="3" creationId="{BF33D9D0-B526-4410-8C10-A0FA2960768B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19T09:12:35.159" idx="9">
    <p:pos x="10" y="10"/>
    <p:text>This is minor, but the top photo doesn't look like mangroves to me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19T09:07:42.960" idx="2">
    <p:pos x="10" y="10"/>
    <p:text>Change Aka to AKA</p:text>
    <p:extLst>
      <p:ext uri="{C676402C-5697-4E1C-873F-D02D1690AC5C}">
        <p15:threadingInfo xmlns:p15="http://schemas.microsoft.com/office/powerpoint/2012/main" timeZoneBias="240"/>
      </p:ext>
    </p:extLst>
  </p:cm>
  <p:cm authorId="1" dt="2019-07-19T09:07:50.788" idx="3">
    <p:pos x="106" y="106"/>
    <p:text>Maybe insert a slide after this with an image of the wheel from the infographic? Or a slide of the whole infographic? To give a sense of the breadth of services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19T09:06:37.264" idx="1">
    <p:pos x="10" y="10"/>
    <p:text>Change the citations to footnotes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19T09:08:30.530" idx="4">
    <p:pos x="10" y="10"/>
    <p:text>add in subtext (smaller text, below "Natural Benefits" that says something like: that connect to things that people care about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19T09:09:37.040" idx="5">
    <p:pos x="10" y="10"/>
    <p:text>The first bullet in the gray box still says oyster restoration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19T09:10:35.762" idx="6">
    <p:pos x="10" y="10"/>
    <p:text>Should say "conceptual model"</p:text>
    <p:extLst>
      <p:ext uri="{C676402C-5697-4E1C-873F-D02D1690AC5C}">
        <p15:threadingInfo xmlns:p15="http://schemas.microsoft.com/office/powerpoint/2012/main" timeZoneBias="240"/>
      </p:ext>
    </p:extLst>
  </p:cm>
  <p:cm authorId="1" dt="2019-07-19T09:10:52.455" idx="7">
    <p:pos x="106" y="106"/>
    <p:text>the last bullet should be changed to something like: the models provide a framework for developing Common ecosystem service metrics that will enable comparison across projects throughout the NERRS and beyond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19T09:11:30.459" idx="8">
    <p:pos x="10" y="10"/>
    <p:text>Should be titled "conceptual model"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Avicennia_germinans-salt_excretion.jpg" TargetMode="External"/><Relationship Id="rId3" Type="http://schemas.openxmlformats.org/officeDocument/2006/relationships/image" Target="../media/image11.jpg"/><Relationship Id="rId7" Type="http://schemas.openxmlformats.org/officeDocument/2006/relationships/image" Target="../media/image13.jpeg"/><Relationship Id="rId2" Type="http://schemas.openxmlformats.org/officeDocument/2006/relationships/hyperlink" Target="http://www.flickr.com/photos/annamatic3000/2520674486/" TargetMode="External"/><Relationship Id="rId1" Type="http://schemas.openxmlformats.org/officeDocument/2006/relationships/image" Target="../media/image10.jpg"/><Relationship Id="rId6" Type="http://schemas.openxmlformats.org/officeDocument/2006/relationships/hyperlink" Target="https://www.flickr.com/photos/visitflorida/9264608844/" TargetMode="External"/><Relationship Id="rId5" Type="http://schemas.openxmlformats.org/officeDocument/2006/relationships/image" Target="../media/image12.jpg"/><Relationship Id="rId4" Type="http://schemas.openxmlformats.org/officeDocument/2006/relationships/hyperlink" Target="https://www.flickr.com/photos/1stpix_diecast_dioramas/5414079087/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Avicennia_germinans-salt_excretion.jpg" TargetMode="External"/><Relationship Id="rId3" Type="http://schemas.openxmlformats.org/officeDocument/2006/relationships/image" Target="../media/image11.jpg"/><Relationship Id="rId7" Type="http://schemas.openxmlformats.org/officeDocument/2006/relationships/image" Target="../media/image13.jpeg"/><Relationship Id="rId2" Type="http://schemas.openxmlformats.org/officeDocument/2006/relationships/hyperlink" Target="http://www.flickr.com/photos/annamatic3000/2520674486/" TargetMode="External"/><Relationship Id="rId1" Type="http://schemas.openxmlformats.org/officeDocument/2006/relationships/image" Target="../media/image10.jpg"/><Relationship Id="rId6" Type="http://schemas.openxmlformats.org/officeDocument/2006/relationships/hyperlink" Target="https://www.flickr.com/photos/visitflorida/9264608844/" TargetMode="External"/><Relationship Id="rId5" Type="http://schemas.openxmlformats.org/officeDocument/2006/relationships/image" Target="../media/image12.jpg"/><Relationship Id="rId4" Type="http://schemas.openxmlformats.org/officeDocument/2006/relationships/hyperlink" Target="https://www.flickr.com/photos/1stpix_diecast_dioramas/5414079087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776B17-3049-429E-81DE-42A59C7BD51E}" type="doc">
      <dgm:prSet loTypeId="urn:microsoft.com/office/officeart/2005/8/layout/pList2" loCatId="list" qsTypeId="urn:microsoft.com/office/officeart/2005/8/quickstyle/simple5" qsCatId="simple" csTypeId="urn:microsoft.com/office/officeart/2005/8/colors/accent1_3" csCatId="accent1" phldr="1"/>
      <dgm:spPr/>
    </dgm:pt>
    <dgm:pt modelId="{9E073130-14B4-4495-A4CA-33E636E18C2C}">
      <dgm:prSet phldrT="[Text]"/>
      <dgm:spPr/>
      <dgm:t>
        <a:bodyPr/>
        <a:lstStyle/>
        <a:p>
          <a:r>
            <a:rPr lang="en-US" dirty="0"/>
            <a:t>Provisioning</a:t>
          </a:r>
        </a:p>
      </dgm:t>
    </dgm:pt>
    <dgm:pt modelId="{4EC4B90C-7F06-4D74-B4FE-4B609759A21A}" type="parTrans" cxnId="{51B59FAD-BAA7-4AD8-9D66-C19E665048AC}">
      <dgm:prSet/>
      <dgm:spPr/>
      <dgm:t>
        <a:bodyPr/>
        <a:lstStyle/>
        <a:p>
          <a:endParaRPr lang="en-US"/>
        </a:p>
      </dgm:t>
    </dgm:pt>
    <dgm:pt modelId="{559B6189-0E20-4D42-958A-852DFCAD774C}" type="sibTrans" cxnId="{51B59FAD-BAA7-4AD8-9D66-C19E665048AC}">
      <dgm:prSet/>
      <dgm:spPr/>
      <dgm:t>
        <a:bodyPr/>
        <a:lstStyle/>
        <a:p>
          <a:endParaRPr lang="en-US"/>
        </a:p>
      </dgm:t>
    </dgm:pt>
    <dgm:pt modelId="{01813ABA-30F8-4E2E-835C-9A46C7FC0FB2}">
      <dgm:prSet phldrT="[Text]"/>
      <dgm:spPr/>
      <dgm:t>
        <a:bodyPr/>
        <a:lstStyle/>
        <a:p>
          <a:r>
            <a:rPr lang="en-US" dirty="0"/>
            <a:t>Regulating </a:t>
          </a:r>
        </a:p>
      </dgm:t>
    </dgm:pt>
    <dgm:pt modelId="{C2B2F32F-0501-4B1C-B5F9-62884E726D86}" type="parTrans" cxnId="{A9A57788-07C3-4628-BE31-8EEDACBC52CD}">
      <dgm:prSet/>
      <dgm:spPr/>
      <dgm:t>
        <a:bodyPr/>
        <a:lstStyle/>
        <a:p>
          <a:endParaRPr lang="en-US"/>
        </a:p>
      </dgm:t>
    </dgm:pt>
    <dgm:pt modelId="{2A003F33-BB96-4FFD-B7C0-4A9C0C1010D1}" type="sibTrans" cxnId="{A9A57788-07C3-4628-BE31-8EEDACBC52CD}">
      <dgm:prSet/>
      <dgm:spPr/>
      <dgm:t>
        <a:bodyPr/>
        <a:lstStyle/>
        <a:p>
          <a:endParaRPr lang="en-US"/>
        </a:p>
      </dgm:t>
    </dgm:pt>
    <dgm:pt modelId="{F987FD3F-7301-49BC-882A-45BBFDB69504}">
      <dgm:prSet phldrT="[Text]"/>
      <dgm:spPr/>
      <dgm:t>
        <a:bodyPr/>
        <a:lstStyle/>
        <a:p>
          <a:r>
            <a:rPr lang="en-US" dirty="0"/>
            <a:t>Cultural </a:t>
          </a:r>
        </a:p>
      </dgm:t>
    </dgm:pt>
    <dgm:pt modelId="{048FAD83-21C4-4323-B52D-B0347056D20F}" type="parTrans" cxnId="{D7374DB6-08C4-41C0-A0AE-4E69DB1D8852}">
      <dgm:prSet/>
      <dgm:spPr/>
      <dgm:t>
        <a:bodyPr/>
        <a:lstStyle/>
        <a:p>
          <a:endParaRPr lang="en-US"/>
        </a:p>
      </dgm:t>
    </dgm:pt>
    <dgm:pt modelId="{D2E960A7-6700-4822-9F12-528A1DC19D8E}" type="sibTrans" cxnId="{D7374DB6-08C4-41C0-A0AE-4E69DB1D8852}">
      <dgm:prSet/>
      <dgm:spPr/>
      <dgm:t>
        <a:bodyPr/>
        <a:lstStyle/>
        <a:p>
          <a:endParaRPr lang="en-US"/>
        </a:p>
      </dgm:t>
    </dgm:pt>
    <dgm:pt modelId="{8E59B46B-ADAA-4E02-B5AF-3B541AFECEBA}">
      <dgm:prSet phldrT="[Text]"/>
      <dgm:spPr/>
      <dgm:t>
        <a:bodyPr/>
        <a:lstStyle/>
        <a:p>
          <a:r>
            <a:rPr lang="en-US" dirty="0"/>
            <a:t>Direct products obtained from nature. Food, materials, etc. </a:t>
          </a:r>
        </a:p>
      </dgm:t>
    </dgm:pt>
    <dgm:pt modelId="{0CBD7461-1630-4591-AF11-141E5B8203E5}" type="parTrans" cxnId="{D56A6F73-B75E-4690-9370-A544081324A8}">
      <dgm:prSet/>
      <dgm:spPr/>
      <dgm:t>
        <a:bodyPr/>
        <a:lstStyle/>
        <a:p>
          <a:endParaRPr lang="en-US"/>
        </a:p>
      </dgm:t>
    </dgm:pt>
    <dgm:pt modelId="{CFB4EE46-D261-4317-BCA6-AF8EDE255CDD}" type="sibTrans" cxnId="{D56A6F73-B75E-4690-9370-A544081324A8}">
      <dgm:prSet/>
      <dgm:spPr/>
      <dgm:t>
        <a:bodyPr/>
        <a:lstStyle/>
        <a:p>
          <a:endParaRPr lang="en-US"/>
        </a:p>
      </dgm:t>
    </dgm:pt>
    <dgm:pt modelId="{A206A220-D314-4B28-BC51-AC04C5C898E1}">
      <dgm:prSet phldrT="[Text]"/>
      <dgm:spPr/>
      <dgm:t>
        <a:bodyPr/>
        <a:lstStyle/>
        <a:p>
          <a:r>
            <a:rPr lang="en-US" dirty="0"/>
            <a:t>Services nature provides that regulate the wider environment. E.g. water filtering</a:t>
          </a:r>
        </a:p>
      </dgm:t>
    </dgm:pt>
    <dgm:pt modelId="{4B0CB3E4-8AE2-49F3-9E64-CD2BA762AD6C}" type="parTrans" cxnId="{FE35DC56-9CED-4461-A0B2-D6C645402FC3}">
      <dgm:prSet/>
      <dgm:spPr/>
      <dgm:t>
        <a:bodyPr/>
        <a:lstStyle/>
        <a:p>
          <a:endParaRPr lang="en-US"/>
        </a:p>
      </dgm:t>
    </dgm:pt>
    <dgm:pt modelId="{5E33D377-29E7-4351-AB43-C4A313F4C158}" type="sibTrans" cxnId="{FE35DC56-9CED-4461-A0B2-D6C645402FC3}">
      <dgm:prSet/>
      <dgm:spPr/>
      <dgm:t>
        <a:bodyPr/>
        <a:lstStyle/>
        <a:p>
          <a:endParaRPr lang="en-US"/>
        </a:p>
      </dgm:t>
    </dgm:pt>
    <dgm:pt modelId="{0A40227A-EC19-47E7-AE02-0B2F9B8DE7B1}">
      <dgm:prSet phldrT="[Text]"/>
      <dgm:spPr/>
      <dgm:t>
        <a:bodyPr/>
        <a:lstStyle/>
        <a:p>
          <a:r>
            <a:rPr lang="en-US" dirty="0"/>
            <a:t>Indirect benefits that enrich lives. Recreation, species of importance, etc. </a:t>
          </a:r>
        </a:p>
      </dgm:t>
    </dgm:pt>
    <dgm:pt modelId="{4421FC8E-D2F4-4771-9837-237B14795201}" type="parTrans" cxnId="{E9F7BC8C-3D05-458F-9371-065F8A41CE68}">
      <dgm:prSet/>
      <dgm:spPr/>
      <dgm:t>
        <a:bodyPr/>
        <a:lstStyle/>
        <a:p>
          <a:endParaRPr lang="en-US"/>
        </a:p>
      </dgm:t>
    </dgm:pt>
    <dgm:pt modelId="{0A17F38C-46F3-4A2C-8586-AF0F27C473AC}" type="sibTrans" cxnId="{E9F7BC8C-3D05-458F-9371-065F8A41CE68}">
      <dgm:prSet/>
      <dgm:spPr/>
      <dgm:t>
        <a:bodyPr/>
        <a:lstStyle/>
        <a:p>
          <a:endParaRPr lang="en-US"/>
        </a:p>
      </dgm:t>
    </dgm:pt>
    <dgm:pt modelId="{3F255576-E500-424A-A6F7-E7AC18AB5AED}">
      <dgm:prSet phldrT="[Text]"/>
      <dgm:spPr/>
      <dgm:t>
        <a:bodyPr/>
        <a:lstStyle/>
        <a:p>
          <a:r>
            <a:rPr lang="en-US" dirty="0"/>
            <a:t> Supporting</a:t>
          </a:r>
        </a:p>
      </dgm:t>
    </dgm:pt>
    <dgm:pt modelId="{874B0516-3726-4753-A84C-9C0BEA985D96}" type="parTrans" cxnId="{60A7D006-0BE7-43D8-9CFB-28C3429AD7AE}">
      <dgm:prSet/>
      <dgm:spPr/>
      <dgm:t>
        <a:bodyPr/>
        <a:lstStyle/>
        <a:p>
          <a:endParaRPr lang="en-US"/>
        </a:p>
      </dgm:t>
    </dgm:pt>
    <dgm:pt modelId="{5F902D37-FE51-49EF-A68C-A61EBD9DB1F1}" type="sibTrans" cxnId="{60A7D006-0BE7-43D8-9CFB-28C3429AD7AE}">
      <dgm:prSet/>
      <dgm:spPr/>
      <dgm:t>
        <a:bodyPr/>
        <a:lstStyle/>
        <a:p>
          <a:endParaRPr lang="en-US"/>
        </a:p>
      </dgm:t>
    </dgm:pt>
    <dgm:pt modelId="{B8B6575D-0CA0-4519-BB92-30ADA50DD8BE}">
      <dgm:prSet phldrT="[Text]"/>
      <dgm:spPr/>
      <dgm:t>
        <a:bodyPr/>
        <a:lstStyle/>
        <a:p>
          <a:r>
            <a:rPr lang="en-US" dirty="0"/>
            <a:t>Indirect services that enable other services to function, such as nutrient cycling. </a:t>
          </a:r>
        </a:p>
      </dgm:t>
    </dgm:pt>
    <dgm:pt modelId="{0CB8A57B-7DC8-472E-91D0-C2180B06F8D5}" type="parTrans" cxnId="{9BF438DC-BADB-4359-9FD5-7982E7937B16}">
      <dgm:prSet/>
      <dgm:spPr/>
      <dgm:t>
        <a:bodyPr/>
        <a:lstStyle/>
        <a:p>
          <a:endParaRPr lang="en-US"/>
        </a:p>
      </dgm:t>
    </dgm:pt>
    <dgm:pt modelId="{3A4C6FC2-78F7-417C-8C88-EDE2B275DD98}" type="sibTrans" cxnId="{9BF438DC-BADB-4359-9FD5-7982E7937B16}">
      <dgm:prSet/>
      <dgm:spPr/>
      <dgm:t>
        <a:bodyPr/>
        <a:lstStyle/>
        <a:p>
          <a:endParaRPr lang="en-US"/>
        </a:p>
      </dgm:t>
    </dgm:pt>
    <dgm:pt modelId="{383606F4-891B-46CD-8556-08AED901A9EE}" type="pres">
      <dgm:prSet presAssocID="{00776B17-3049-429E-81DE-42A59C7BD51E}" presName="Name0" presStyleCnt="0">
        <dgm:presLayoutVars>
          <dgm:dir/>
          <dgm:resizeHandles val="exact"/>
        </dgm:presLayoutVars>
      </dgm:prSet>
      <dgm:spPr/>
    </dgm:pt>
    <dgm:pt modelId="{C27B39CE-61F2-4DE4-B7EC-6A081F121CEF}" type="pres">
      <dgm:prSet presAssocID="{00776B17-3049-429E-81DE-42A59C7BD51E}" presName="bkgdShp" presStyleLbl="alignAccFollowNode1" presStyleIdx="0" presStyleCnt="1" custLinFactNeighborX="395" custLinFactNeighborY="-10868"/>
      <dgm:spPr/>
    </dgm:pt>
    <dgm:pt modelId="{061D7111-7662-4290-A31C-561E347F2EA1}" type="pres">
      <dgm:prSet presAssocID="{00776B17-3049-429E-81DE-42A59C7BD51E}" presName="linComp" presStyleCnt="0"/>
      <dgm:spPr/>
    </dgm:pt>
    <dgm:pt modelId="{DEC024CF-B861-4CC4-88E8-F24C94E7DC91}" type="pres">
      <dgm:prSet presAssocID="{9E073130-14B4-4495-A4CA-33E636E18C2C}" presName="compNode" presStyleCnt="0"/>
      <dgm:spPr/>
    </dgm:pt>
    <dgm:pt modelId="{CE5DE6CC-48F4-4A9D-ACC8-B6E78118BE65}" type="pres">
      <dgm:prSet presAssocID="{9E073130-14B4-4495-A4CA-33E636E18C2C}" presName="node" presStyleLbl="node1" presStyleIdx="0" presStyleCnt="4">
        <dgm:presLayoutVars>
          <dgm:bulletEnabled val="1"/>
        </dgm:presLayoutVars>
      </dgm:prSet>
      <dgm:spPr/>
    </dgm:pt>
    <dgm:pt modelId="{1368CA30-8214-4AFE-838F-964C5ACCE6A8}" type="pres">
      <dgm:prSet presAssocID="{9E073130-14B4-4495-A4CA-33E636E18C2C}" presName="invisiNode" presStyleLbl="node1" presStyleIdx="0" presStyleCnt="4"/>
      <dgm:spPr/>
    </dgm:pt>
    <dgm:pt modelId="{C6F2AD40-F51E-4AB2-9F56-0E0C8AF18864}" type="pres">
      <dgm:prSet presAssocID="{9E073130-14B4-4495-A4CA-33E636E18C2C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12000" b="-12000"/>
          </a:stretch>
        </a:blipFill>
      </dgm:spPr>
    </dgm:pt>
    <dgm:pt modelId="{0F92B197-9220-4A36-9F3D-2562B74D73A0}" type="pres">
      <dgm:prSet presAssocID="{559B6189-0E20-4D42-958A-852DFCAD774C}" presName="sibTrans" presStyleLbl="sibTrans2D1" presStyleIdx="0" presStyleCnt="0"/>
      <dgm:spPr/>
    </dgm:pt>
    <dgm:pt modelId="{BB7CD215-1620-4E87-A1AA-AB7571948838}" type="pres">
      <dgm:prSet presAssocID="{01813ABA-30F8-4E2E-835C-9A46C7FC0FB2}" presName="compNode" presStyleCnt="0"/>
      <dgm:spPr/>
    </dgm:pt>
    <dgm:pt modelId="{21C5D575-5399-4837-A1C8-8952A36CE0CE}" type="pres">
      <dgm:prSet presAssocID="{01813ABA-30F8-4E2E-835C-9A46C7FC0FB2}" presName="node" presStyleLbl="node1" presStyleIdx="1" presStyleCnt="4">
        <dgm:presLayoutVars>
          <dgm:bulletEnabled val="1"/>
        </dgm:presLayoutVars>
      </dgm:prSet>
      <dgm:spPr/>
    </dgm:pt>
    <dgm:pt modelId="{B7F28CCC-5E37-4DA6-B43F-EB8EF6751A12}" type="pres">
      <dgm:prSet presAssocID="{01813ABA-30F8-4E2E-835C-9A46C7FC0FB2}" presName="invisiNode" presStyleLbl="node1" presStyleIdx="1" presStyleCnt="4"/>
      <dgm:spPr/>
    </dgm:pt>
    <dgm:pt modelId="{D4913E3D-4941-4518-9F53-6BF0EDCAC965}" type="pres">
      <dgm:prSet presAssocID="{01813ABA-30F8-4E2E-835C-9A46C7FC0FB2}" presName="imagNode" presStyleLbl="fgImgPlac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2000" r="-22000"/>
          </a:stretch>
        </a:blipFill>
      </dgm:spPr>
    </dgm:pt>
    <dgm:pt modelId="{2030272F-4790-42D6-90B9-9D71E9BA5D17}" type="pres">
      <dgm:prSet presAssocID="{2A003F33-BB96-4FFD-B7C0-4A9C0C1010D1}" presName="sibTrans" presStyleLbl="sibTrans2D1" presStyleIdx="0" presStyleCnt="0"/>
      <dgm:spPr/>
    </dgm:pt>
    <dgm:pt modelId="{724CE86E-A0AA-41D1-8553-5E3CCE276511}" type="pres">
      <dgm:prSet presAssocID="{F987FD3F-7301-49BC-882A-45BBFDB69504}" presName="compNode" presStyleCnt="0"/>
      <dgm:spPr/>
    </dgm:pt>
    <dgm:pt modelId="{0289C95E-E2EB-4B3B-87F2-463311E22EF2}" type="pres">
      <dgm:prSet presAssocID="{F987FD3F-7301-49BC-882A-45BBFDB69504}" presName="node" presStyleLbl="node1" presStyleIdx="2" presStyleCnt="4">
        <dgm:presLayoutVars>
          <dgm:bulletEnabled val="1"/>
        </dgm:presLayoutVars>
      </dgm:prSet>
      <dgm:spPr/>
    </dgm:pt>
    <dgm:pt modelId="{808D3495-1230-4A3C-9570-FE970DD9AD7B}" type="pres">
      <dgm:prSet presAssocID="{F987FD3F-7301-49BC-882A-45BBFDB69504}" presName="invisiNode" presStyleLbl="node1" presStyleIdx="2" presStyleCnt="4"/>
      <dgm:spPr/>
    </dgm:pt>
    <dgm:pt modelId="{969808AC-B808-468E-9344-3017AE84400C}" type="pres">
      <dgm:prSet presAssocID="{F987FD3F-7301-49BC-882A-45BBFDB69504}" presName="imagNode" presStyleLbl="fgImgPlac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32000" r="-32000"/>
          </a:stretch>
        </a:blipFill>
      </dgm:spPr>
    </dgm:pt>
    <dgm:pt modelId="{7258B19D-9478-498E-A6B0-7CB209A9C817}" type="pres">
      <dgm:prSet presAssocID="{D2E960A7-6700-4822-9F12-528A1DC19D8E}" presName="sibTrans" presStyleLbl="sibTrans2D1" presStyleIdx="0" presStyleCnt="0"/>
      <dgm:spPr/>
    </dgm:pt>
    <dgm:pt modelId="{4FDD1F49-C777-4672-995E-4A8FF40021AB}" type="pres">
      <dgm:prSet presAssocID="{3F255576-E500-424A-A6F7-E7AC18AB5AED}" presName="compNode" presStyleCnt="0"/>
      <dgm:spPr/>
    </dgm:pt>
    <dgm:pt modelId="{6954E43F-8A73-4609-A247-7B0565B4A941}" type="pres">
      <dgm:prSet presAssocID="{3F255576-E500-424A-A6F7-E7AC18AB5AED}" presName="node" presStyleLbl="node1" presStyleIdx="3" presStyleCnt="4">
        <dgm:presLayoutVars>
          <dgm:bulletEnabled val="1"/>
        </dgm:presLayoutVars>
      </dgm:prSet>
      <dgm:spPr/>
    </dgm:pt>
    <dgm:pt modelId="{9081A38E-2F45-4B2C-B5F4-12B0960F8FBD}" type="pres">
      <dgm:prSet presAssocID="{3F255576-E500-424A-A6F7-E7AC18AB5AED}" presName="invisiNode" presStyleLbl="node1" presStyleIdx="3" presStyleCnt="4"/>
      <dgm:spPr/>
    </dgm:pt>
    <dgm:pt modelId="{39B596F5-0080-4120-855D-41AB27502CF0}" type="pres">
      <dgm:prSet presAssocID="{3F255576-E500-424A-A6F7-E7AC18AB5AED}" presName="imagNode" presStyleLbl="fgImgPlace1" presStyleIdx="3" presStyleCnt="4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t="-3000" b="-3000"/>
          </a:stretch>
        </a:blipFill>
      </dgm:spPr>
    </dgm:pt>
  </dgm:ptLst>
  <dgm:cxnLst>
    <dgm:cxn modelId="{F9860F01-07B2-4E1A-97A6-837B5A4FFB02}" type="presOf" srcId="{D2E960A7-6700-4822-9F12-528A1DC19D8E}" destId="{7258B19D-9478-498E-A6B0-7CB209A9C817}" srcOrd="0" destOrd="0" presId="urn:microsoft.com/office/officeart/2005/8/layout/pList2"/>
    <dgm:cxn modelId="{60A7D006-0BE7-43D8-9CFB-28C3429AD7AE}" srcId="{00776B17-3049-429E-81DE-42A59C7BD51E}" destId="{3F255576-E500-424A-A6F7-E7AC18AB5AED}" srcOrd="3" destOrd="0" parTransId="{874B0516-3726-4753-A84C-9C0BEA985D96}" sibTransId="{5F902D37-FE51-49EF-A68C-A61EBD9DB1F1}"/>
    <dgm:cxn modelId="{B3A69413-9DDD-4FAD-AD94-CCEDBFCFDD66}" type="presOf" srcId="{00776B17-3049-429E-81DE-42A59C7BD51E}" destId="{383606F4-891B-46CD-8556-08AED901A9EE}" srcOrd="0" destOrd="0" presId="urn:microsoft.com/office/officeart/2005/8/layout/pList2"/>
    <dgm:cxn modelId="{2E5C4F1E-6D7C-409F-8374-C6DD78F2E3A7}" type="presOf" srcId="{9E073130-14B4-4495-A4CA-33E636E18C2C}" destId="{CE5DE6CC-48F4-4A9D-ACC8-B6E78118BE65}" srcOrd="0" destOrd="0" presId="urn:microsoft.com/office/officeart/2005/8/layout/pList2"/>
    <dgm:cxn modelId="{466FD02B-6532-4F76-9C4C-9F8BE8E542F1}" type="presOf" srcId="{0A40227A-EC19-47E7-AE02-0B2F9B8DE7B1}" destId="{0289C95E-E2EB-4B3B-87F2-463311E22EF2}" srcOrd="0" destOrd="1" presId="urn:microsoft.com/office/officeart/2005/8/layout/pList2"/>
    <dgm:cxn modelId="{176DF05E-969B-41B4-A013-AC7EC0ECCE77}" type="presOf" srcId="{F987FD3F-7301-49BC-882A-45BBFDB69504}" destId="{0289C95E-E2EB-4B3B-87F2-463311E22EF2}" srcOrd="0" destOrd="0" presId="urn:microsoft.com/office/officeart/2005/8/layout/pList2"/>
    <dgm:cxn modelId="{E8C72543-8ABB-413B-A485-FEB2E26CB2BD}" type="presOf" srcId="{8E59B46B-ADAA-4E02-B5AF-3B541AFECEBA}" destId="{CE5DE6CC-48F4-4A9D-ACC8-B6E78118BE65}" srcOrd="0" destOrd="1" presId="urn:microsoft.com/office/officeart/2005/8/layout/pList2"/>
    <dgm:cxn modelId="{D56A6F73-B75E-4690-9370-A544081324A8}" srcId="{9E073130-14B4-4495-A4CA-33E636E18C2C}" destId="{8E59B46B-ADAA-4E02-B5AF-3B541AFECEBA}" srcOrd="0" destOrd="0" parTransId="{0CBD7461-1630-4591-AF11-141E5B8203E5}" sibTransId="{CFB4EE46-D261-4317-BCA6-AF8EDE255CDD}"/>
    <dgm:cxn modelId="{E7E28854-0C64-41D7-9CBD-91F60C0377D1}" type="presOf" srcId="{B8B6575D-0CA0-4519-BB92-30ADA50DD8BE}" destId="{6954E43F-8A73-4609-A247-7B0565B4A941}" srcOrd="0" destOrd="1" presId="urn:microsoft.com/office/officeart/2005/8/layout/pList2"/>
    <dgm:cxn modelId="{FE35DC56-9CED-4461-A0B2-D6C645402FC3}" srcId="{01813ABA-30F8-4E2E-835C-9A46C7FC0FB2}" destId="{A206A220-D314-4B28-BC51-AC04C5C898E1}" srcOrd="0" destOrd="0" parTransId="{4B0CB3E4-8AE2-49F3-9E64-CD2BA762AD6C}" sibTransId="{5E33D377-29E7-4351-AB43-C4A313F4C158}"/>
    <dgm:cxn modelId="{1DFEA67C-B33B-466F-9531-17D2DFF71FEC}" type="presOf" srcId="{A206A220-D314-4B28-BC51-AC04C5C898E1}" destId="{21C5D575-5399-4837-A1C8-8952A36CE0CE}" srcOrd="0" destOrd="1" presId="urn:microsoft.com/office/officeart/2005/8/layout/pList2"/>
    <dgm:cxn modelId="{A9A57788-07C3-4628-BE31-8EEDACBC52CD}" srcId="{00776B17-3049-429E-81DE-42A59C7BD51E}" destId="{01813ABA-30F8-4E2E-835C-9A46C7FC0FB2}" srcOrd="1" destOrd="0" parTransId="{C2B2F32F-0501-4B1C-B5F9-62884E726D86}" sibTransId="{2A003F33-BB96-4FFD-B7C0-4A9C0C1010D1}"/>
    <dgm:cxn modelId="{E9F7BC8C-3D05-458F-9371-065F8A41CE68}" srcId="{F987FD3F-7301-49BC-882A-45BBFDB69504}" destId="{0A40227A-EC19-47E7-AE02-0B2F9B8DE7B1}" srcOrd="0" destOrd="0" parTransId="{4421FC8E-D2F4-4771-9837-237B14795201}" sibTransId="{0A17F38C-46F3-4A2C-8586-AF0F27C473AC}"/>
    <dgm:cxn modelId="{5112389B-FDCB-4527-83B7-FD42773946F5}" type="presOf" srcId="{2A003F33-BB96-4FFD-B7C0-4A9C0C1010D1}" destId="{2030272F-4790-42D6-90B9-9D71E9BA5D17}" srcOrd="0" destOrd="0" presId="urn:microsoft.com/office/officeart/2005/8/layout/pList2"/>
    <dgm:cxn modelId="{3878FB9C-34FA-4F30-86BA-5BC664D93092}" type="presOf" srcId="{01813ABA-30F8-4E2E-835C-9A46C7FC0FB2}" destId="{21C5D575-5399-4837-A1C8-8952A36CE0CE}" srcOrd="0" destOrd="0" presId="urn:microsoft.com/office/officeart/2005/8/layout/pList2"/>
    <dgm:cxn modelId="{683733AB-7D79-4DD5-871B-C373522E800D}" type="presOf" srcId="{3F255576-E500-424A-A6F7-E7AC18AB5AED}" destId="{6954E43F-8A73-4609-A247-7B0565B4A941}" srcOrd="0" destOrd="0" presId="urn:microsoft.com/office/officeart/2005/8/layout/pList2"/>
    <dgm:cxn modelId="{51B59FAD-BAA7-4AD8-9D66-C19E665048AC}" srcId="{00776B17-3049-429E-81DE-42A59C7BD51E}" destId="{9E073130-14B4-4495-A4CA-33E636E18C2C}" srcOrd="0" destOrd="0" parTransId="{4EC4B90C-7F06-4D74-B4FE-4B609759A21A}" sibTransId="{559B6189-0E20-4D42-958A-852DFCAD774C}"/>
    <dgm:cxn modelId="{D7374DB6-08C4-41C0-A0AE-4E69DB1D8852}" srcId="{00776B17-3049-429E-81DE-42A59C7BD51E}" destId="{F987FD3F-7301-49BC-882A-45BBFDB69504}" srcOrd="2" destOrd="0" parTransId="{048FAD83-21C4-4323-B52D-B0347056D20F}" sibTransId="{D2E960A7-6700-4822-9F12-528A1DC19D8E}"/>
    <dgm:cxn modelId="{1F0BA5C8-B48E-49FB-B06D-28F357FDFD9D}" type="presOf" srcId="{559B6189-0E20-4D42-958A-852DFCAD774C}" destId="{0F92B197-9220-4A36-9F3D-2562B74D73A0}" srcOrd="0" destOrd="0" presId="urn:microsoft.com/office/officeart/2005/8/layout/pList2"/>
    <dgm:cxn modelId="{9BF438DC-BADB-4359-9FD5-7982E7937B16}" srcId="{3F255576-E500-424A-A6F7-E7AC18AB5AED}" destId="{B8B6575D-0CA0-4519-BB92-30ADA50DD8BE}" srcOrd="0" destOrd="0" parTransId="{0CB8A57B-7DC8-472E-91D0-C2180B06F8D5}" sibTransId="{3A4C6FC2-78F7-417C-8C88-EDE2B275DD98}"/>
    <dgm:cxn modelId="{49B6C650-E0AD-46DB-B83C-D78CC6674771}" type="presParOf" srcId="{383606F4-891B-46CD-8556-08AED901A9EE}" destId="{C27B39CE-61F2-4DE4-B7EC-6A081F121CEF}" srcOrd="0" destOrd="0" presId="urn:microsoft.com/office/officeart/2005/8/layout/pList2"/>
    <dgm:cxn modelId="{5E5C4D6B-49A1-4A07-8CF1-4EB8BCD37D46}" type="presParOf" srcId="{383606F4-891B-46CD-8556-08AED901A9EE}" destId="{061D7111-7662-4290-A31C-561E347F2EA1}" srcOrd="1" destOrd="0" presId="urn:microsoft.com/office/officeart/2005/8/layout/pList2"/>
    <dgm:cxn modelId="{C0C878C8-2204-4686-950A-BA68462667FB}" type="presParOf" srcId="{061D7111-7662-4290-A31C-561E347F2EA1}" destId="{DEC024CF-B861-4CC4-88E8-F24C94E7DC91}" srcOrd="0" destOrd="0" presId="urn:microsoft.com/office/officeart/2005/8/layout/pList2"/>
    <dgm:cxn modelId="{6FEC0C2A-A09C-43C8-8F90-913D3979A2A9}" type="presParOf" srcId="{DEC024CF-B861-4CC4-88E8-F24C94E7DC91}" destId="{CE5DE6CC-48F4-4A9D-ACC8-B6E78118BE65}" srcOrd="0" destOrd="0" presId="urn:microsoft.com/office/officeart/2005/8/layout/pList2"/>
    <dgm:cxn modelId="{109C0456-53D0-4E2D-B9C2-68643C6D2630}" type="presParOf" srcId="{DEC024CF-B861-4CC4-88E8-F24C94E7DC91}" destId="{1368CA30-8214-4AFE-838F-964C5ACCE6A8}" srcOrd="1" destOrd="0" presId="urn:microsoft.com/office/officeart/2005/8/layout/pList2"/>
    <dgm:cxn modelId="{54843275-683B-4131-9206-3030C4BC1D45}" type="presParOf" srcId="{DEC024CF-B861-4CC4-88E8-F24C94E7DC91}" destId="{C6F2AD40-F51E-4AB2-9F56-0E0C8AF18864}" srcOrd="2" destOrd="0" presId="urn:microsoft.com/office/officeart/2005/8/layout/pList2"/>
    <dgm:cxn modelId="{9C3DDE15-95FF-4055-8C60-4AE3207AF783}" type="presParOf" srcId="{061D7111-7662-4290-A31C-561E347F2EA1}" destId="{0F92B197-9220-4A36-9F3D-2562B74D73A0}" srcOrd="1" destOrd="0" presId="urn:microsoft.com/office/officeart/2005/8/layout/pList2"/>
    <dgm:cxn modelId="{4730EA9F-82B4-4A42-B54B-EA639D0EACE4}" type="presParOf" srcId="{061D7111-7662-4290-A31C-561E347F2EA1}" destId="{BB7CD215-1620-4E87-A1AA-AB7571948838}" srcOrd="2" destOrd="0" presId="urn:microsoft.com/office/officeart/2005/8/layout/pList2"/>
    <dgm:cxn modelId="{9E8B8303-290B-4CA2-AC10-C33681938799}" type="presParOf" srcId="{BB7CD215-1620-4E87-A1AA-AB7571948838}" destId="{21C5D575-5399-4837-A1C8-8952A36CE0CE}" srcOrd="0" destOrd="0" presId="urn:microsoft.com/office/officeart/2005/8/layout/pList2"/>
    <dgm:cxn modelId="{6E454B99-FE0B-4576-8A20-31748FDEFF5E}" type="presParOf" srcId="{BB7CD215-1620-4E87-A1AA-AB7571948838}" destId="{B7F28CCC-5E37-4DA6-B43F-EB8EF6751A12}" srcOrd="1" destOrd="0" presId="urn:microsoft.com/office/officeart/2005/8/layout/pList2"/>
    <dgm:cxn modelId="{E845F0FA-22BD-4035-810F-3775A1A873F2}" type="presParOf" srcId="{BB7CD215-1620-4E87-A1AA-AB7571948838}" destId="{D4913E3D-4941-4518-9F53-6BF0EDCAC965}" srcOrd="2" destOrd="0" presId="urn:microsoft.com/office/officeart/2005/8/layout/pList2"/>
    <dgm:cxn modelId="{78812612-0E8D-4A26-8C4E-02EF4632405E}" type="presParOf" srcId="{061D7111-7662-4290-A31C-561E347F2EA1}" destId="{2030272F-4790-42D6-90B9-9D71E9BA5D17}" srcOrd="3" destOrd="0" presId="urn:microsoft.com/office/officeart/2005/8/layout/pList2"/>
    <dgm:cxn modelId="{8AF4D401-8A2B-4C97-AC37-5358893748A2}" type="presParOf" srcId="{061D7111-7662-4290-A31C-561E347F2EA1}" destId="{724CE86E-A0AA-41D1-8553-5E3CCE276511}" srcOrd="4" destOrd="0" presId="urn:microsoft.com/office/officeart/2005/8/layout/pList2"/>
    <dgm:cxn modelId="{0EDF2B67-4B3A-4242-B990-6AAEB5101A92}" type="presParOf" srcId="{724CE86E-A0AA-41D1-8553-5E3CCE276511}" destId="{0289C95E-E2EB-4B3B-87F2-463311E22EF2}" srcOrd="0" destOrd="0" presId="urn:microsoft.com/office/officeart/2005/8/layout/pList2"/>
    <dgm:cxn modelId="{80F4B9AE-E347-4BF7-A203-99E18BF52687}" type="presParOf" srcId="{724CE86E-A0AA-41D1-8553-5E3CCE276511}" destId="{808D3495-1230-4A3C-9570-FE970DD9AD7B}" srcOrd="1" destOrd="0" presId="urn:microsoft.com/office/officeart/2005/8/layout/pList2"/>
    <dgm:cxn modelId="{9E8670B3-BF86-42A0-86E2-2FF40C4B803C}" type="presParOf" srcId="{724CE86E-A0AA-41D1-8553-5E3CCE276511}" destId="{969808AC-B808-468E-9344-3017AE84400C}" srcOrd="2" destOrd="0" presId="urn:microsoft.com/office/officeart/2005/8/layout/pList2"/>
    <dgm:cxn modelId="{469A2420-EBF0-4D71-9AE7-C103DC70FB6C}" type="presParOf" srcId="{061D7111-7662-4290-A31C-561E347F2EA1}" destId="{7258B19D-9478-498E-A6B0-7CB209A9C817}" srcOrd="5" destOrd="0" presId="urn:microsoft.com/office/officeart/2005/8/layout/pList2"/>
    <dgm:cxn modelId="{AF7017AF-6117-407C-AF67-28DC6FA86D66}" type="presParOf" srcId="{061D7111-7662-4290-A31C-561E347F2EA1}" destId="{4FDD1F49-C777-4672-995E-4A8FF40021AB}" srcOrd="6" destOrd="0" presId="urn:microsoft.com/office/officeart/2005/8/layout/pList2"/>
    <dgm:cxn modelId="{10F72D37-D7FA-405E-AFCD-E17B59723908}" type="presParOf" srcId="{4FDD1F49-C777-4672-995E-4A8FF40021AB}" destId="{6954E43F-8A73-4609-A247-7B0565B4A941}" srcOrd="0" destOrd="0" presId="urn:microsoft.com/office/officeart/2005/8/layout/pList2"/>
    <dgm:cxn modelId="{C0EB885B-7239-4E30-AB6D-68FE60E29E7A}" type="presParOf" srcId="{4FDD1F49-C777-4672-995E-4A8FF40021AB}" destId="{9081A38E-2F45-4B2C-B5F4-12B0960F8FBD}" srcOrd="1" destOrd="0" presId="urn:microsoft.com/office/officeart/2005/8/layout/pList2"/>
    <dgm:cxn modelId="{2067CB8B-FF48-487C-857D-532C51EDDFF2}" type="presParOf" srcId="{4FDD1F49-C777-4672-995E-4A8FF40021AB}" destId="{39B596F5-0080-4120-855D-41AB27502CF0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7B39CE-61F2-4DE4-B7EC-6A081F121CEF}">
      <dsp:nvSpPr>
        <dsp:cNvPr id="0" name=""/>
        <dsp:cNvSpPr/>
      </dsp:nvSpPr>
      <dsp:spPr>
        <a:xfrm>
          <a:off x="0" y="0"/>
          <a:ext cx="8261417" cy="264787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6F2AD40-F51E-4AB2-9F56-0E0C8AF18864}">
      <dsp:nvSpPr>
        <dsp:cNvPr id="0" name=""/>
        <dsp:cNvSpPr/>
      </dsp:nvSpPr>
      <dsp:spPr>
        <a:xfrm>
          <a:off x="250117" y="353049"/>
          <a:ext cx="1804925" cy="194177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12000" b="-12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E5DE6CC-48F4-4A9D-ACC8-B6E78118BE65}">
      <dsp:nvSpPr>
        <dsp:cNvPr id="0" name=""/>
        <dsp:cNvSpPr/>
      </dsp:nvSpPr>
      <dsp:spPr>
        <a:xfrm rot="10800000">
          <a:off x="250117" y="2647873"/>
          <a:ext cx="1804925" cy="323629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Provisioning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Direct products obtained from nature. Food, materials, etc. </a:t>
          </a:r>
        </a:p>
      </dsp:txBody>
      <dsp:txXfrm rot="10800000">
        <a:off x="305625" y="2647873"/>
        <a:ext cx="1693909" cy="3180782"/>
      </dsp:txXfrm>
    </dsp:sp>
    <dsp:sp modelId="{D4913E3D-4941-4518-9F53-6BF0EDCAC965}">
      <dsp:nvSpPr>
        <dsp:cNvPr id="0" name=""/>
        <dsp:cNvSpPr/>
      </dsp:nvSpPr>
      <dsp:spPr>
        <a:xfrm>
          <a:off x="2235536" y="353049"/>
          <a:ext cx="1804925" cy="194177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2000" r="-22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1C5D575-5399-4837-A1C8-8952A36CE0CE}">
      <dsp:nvSpPr>
        <dsp:cNvPr id="0" name=""/>
        <dsp:cNvSpPr/>
      </dsp:nvSpPr>
      <dsp:spPr>
        <a:xfrm rot="10800000">
          <a:off x="2235536" y="2647873"/>
          <a:ext cx="1804925" cy="323629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shade val="80000"/>
                <a:hueOff val="105231"/>
                <a:satOff val="-7819"/>
                <a:lumOff val="1017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05231"/>
                <a:satOff val="-7819"/>
                <a:lumOff val="1017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05231"/>
                <a:satOff val="-7819"/>
                <a:lumOff val="1017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Regulating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Services nature provides that regulate the wider environment. E.g. water filtering</a:t>
          </a:r>
        </a:p>
      </dsp:txBody>
      <dsp:txXfrm rot="10800000">
        <a:off x="2291044" y="2647873"/>
        <a:ext cx="1693909" cy="3180782"/>
      </dsp:txXfrm>
    </dsp:sp>
    <dsp:sp modelId="{969808AC-B808-468E-9344-3017AE84400C}">
      <dsp:nvSpPr>
        <dsp:cNvPr id="0" name=""/>
        <dsp:cNvSpPr/>
      </dsp:nvSpPr>
      <dsp:spPr>
        <a:xfrm>
          <a:off x="4220954" y="353049"/>
          <a:ext cx="1804925" cy="194177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32000" r="-32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289C95E-E2EB-4B3B-87F2-463311E22EF2}">
      <dsp:nvSpPr>
        <dsp:cNvPr id="0" name=""/>
        <dsp:cNvSpPr/>
      </dsp:nvSpPr>
      <dsp:spPr>
        <a:xfrm rot="10800000">
          <a:off x="4220954" y="2647873"/>
          <a:ext cx="1804925" cy="323629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shade val="80000"/>
                <a:hueOff val="210462"/>
                <a:satOff val="-15639"/>
                <a:lumOff val="203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10462"/>
                <a:satOff val="-15639"/>
                <a:lumOff val="203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10462"/>
                <a:satOff val="-15639"/>
                <a:lumOff val="203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Cultural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Indirect benefits that enrich lives. Recreation, species of importance, etc. </a:t>
          </a:r>
        </a:p>
      </dsp:txBody>
      <dsp:txXfrm rot="10800000">
        <a:off x="4276462" y="2647873"/>
        <a:ext cx="1693909" cy="3180782"/>
      </dsp:txXfrm>
    </dsp:sp>
    <dsp:sp modelId="{39B596F5-0080-4120-855D-41AB27502CF0}">
      <dsp:nvSpPr>
        <dsp:cNvPr id="0" name=""/>
        <dsp:cNvSpPr/>
      </dsp:nvSpPr>
      <dsp:spPr>
        <a:xfrm>
          <a:off x="6206373" y="353049"/>
          <a:ext cx="1804925" cy="194177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t="-3000" b="-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954E43F-8A73-4609-A247-7B0565B4A941}">
      <dsp:nvSpPr>
        <dsp:cNvPr id="0" name=""/>
        <dsp:cNvSpPr/>
      </dsp:nvSpPr>
      <dsp:spPr>
        <a:xfrm rot="10800000">
          <a:off x="6206373" y="2647873"/>
          <a:ext cx="1804925" cy="323629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shade val="80000"/>
                <a:hueOff val="315693"/>
                <a:satOff val="-23458"/>
                <a:lumOff val="305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15693"/>
                <a:satOff val="-23458"/>
                <a:lumOff val="305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15693"/>
                <a:satOff val="-23458"/>
                <a:lumOff val="305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 Supporting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Indirect services that enable other services to function, such as nutrient cycling. </a:t>
          </a:r>
        </a:p>
      </dsp:txBody>
      <dsp:txXfrm rot="10800000">
        <a:off x="6261881" y="2647873"/>
        <a:ext cx="1693909" cy="31807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E1148-31DB-4795-BAFC-ED453FE71A03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A36287-9869-4D98-AE37-0B0C5D339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23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3.0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nc-nd/3.0/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nservationbytes.com/2010/04/12/maggot-plants-mangroves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nc-nd/3.0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3.0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200" dirty="0"/>
              <a:t>Top image: </a:t>
            </a:r>
            <a:r>
              <a:rPr lang="en-US" dirty="0"/>
              <a:t>by Unknown author is licensed under </a:t>
            </a:r>
            <a:r>
              <a:rPr lang="en-US" dirty="0">
                <a:hlinkClick r:id="rId3"/>
              </a:rPr>
              <a:t>CC BY-NC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Bottom image: by Unknown Author is licensed under </a:t>
            </a:r>
            <a:r>
              <a:rPr lang="en-US" sz="1200" dirty="0">
                <a:hlinkClick r:id="rId4" tooltip="https://creativecommons.org/licenses/by-nc-nd/3.0/"/>
              </a:rPr>
              <a:t>CC BY-NC-ND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36287-9869-4D98-AE37-0B0C5D3394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0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Simplified model example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36287-9869-4D98-AE37-0B0C5D3394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05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https://www.trover.com/d/dZDq-rachel-carson-reserve-carteret-county-north-Carolina</a:t>
            </a:r>
          </a:p>
          <a:p>
            <a:r>
              <a:rPr lang="en-US" dirty="0"/>
              <a:t>Image: http://masonboro.blogspot.com/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36287-9869-4D98-AE37-0B0C5D3394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53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</a:t>
            </a:r>
            <a:r>
              <a:rPr lang="en-US" sz="800" dirty="0">
                <a:solidFill>
                  <a:srgbClr val="FFFFFF"/>
                </a:solidFill>
                <a:hlinkClick r:id="rId3" tooltip="https://conservationbytes.com/2010/04/12/maggot-plants-mangrove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8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800" dirty="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8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36287-9869-4D98-AE37-0B0C5D3394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04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Image: https://www.fisheries.noaa.gov/feature-story/noaa-seeks-applications-community-based-habitat-restoration-project-funding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36287-9869-4D98-AE37-0B0C5D3394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35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Images-creative commons</a:t>
            </a:r>
            <a:r>
              <a:rPr lang="en-US" sz="1200" dirty="0"/>
              <a:t> (licensed under </a:t>
            </a:r>
            <a:r>
              <a:rPr lang="en-US" sz="1200" dirty="0">
                <a:hlinkClick r:id="rId3" tooltip="https://creativecommons.org/licenses/by-nc-nd/3.0/"/>
              </a:rPr>
              <a:t>CC BY-NC-ND</a:t>
            </a:r>
            <a:r>
              <a:rPr lang="en-US" sz="120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36287-9869-4D98-AE37-0B0C5D3394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22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https://rookerybay.org/visit/environmental-learning-center/165-visit/explore-on-your-own/things-to-do/419-fishing.html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36287-9869-4D98-AE37-0B0C5D3394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04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https://floridadep.gov/rcp/rcp/content/floridas-mangroves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36287-9869-4D98-AE37-0B0C5D3394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45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Kayakers: https://www.tripadvisor.com/Attractions-g34467-Activities-c61-t191-Naples_Florida.html</a:t>
            </a:r>
          </a:p>
          <a:p>
            <a:r>
              <a:rPr lang="en-US" dirty="0"/>
              <a:t>Paddle boarders: http://www.authenticflorida.com/articles/where-to-go/adventure-into-the-magical-world-of-florida-mangrove-tunnels/?back=articles</a:t>
            </a:r>
          </a:p>
          <a:p>
            <a:r>
              <a:rPr lang="en-US" dirty="0"/>
              <a:t>Art project inspired by FL mangroves: https://www.zerchoo.com/art-design/a-green-tinted-aluminum-canopy-inspired-by-floridas-mangrove-trees/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36287-9869-4D98-AE37-0B0C5D3394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20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https://www.orlandosentinel.com/news/breaking-news/os-ap-chinese-billionaire-florida-mangroves-20160117-story.html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36287-9869-4D98-AE37-0B0C5D3394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54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Completed model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36287-9869-4D98-AE37-0B0C5D3394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08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01AF5-7B64-41A1-BA2E-7B79C7B509BB}" type="datetime1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6DF7-E067-4651-8119-D28EA1806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1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61BD-9C19-4BAB-84B9-8F2B57C8D217}" type="datetime1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6DF7-E067-4651-8119-D28EA1806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35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A43B-D55C-41BA-9C63-0A20C77314A8}" type="datetime1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6DF7-E067-4651-8119-D28EA1806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08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E848-50B1-49EE-B80B-12D3B068B755}" type="datetime1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6DF7-E067-4651-8119-D28EA1806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32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8C4C-5A16-4279-8B0E-496BE4CDA68F}" type="datetime1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6DF7-E067-4651-8119-D28EA1806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42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8C80-F393-4E2E-AC4B-A9D06F1E4DB7}" type="datetime1">
              <a:rPr lang="en-US" smtClean="0"/>
              <a:t>7/25/2019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6DF7-E067-4651-8119-D28EA1806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86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BBDE3-8B0E-405C-8CA1-940755AA3272}" type="datetime1">
              <a:rPr lang="en-US" smtClean="0"/>
              <a:t>7/25/2019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6DF7-E067-4651-8119-D28EA1806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06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002B2-BA84-4A1F-AACC-97C384422A0C}" type="datetime1">
              <a:rPr lang="en-US" smtClean="0"/>
              <a:t>7/25/2019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6DF7-E067-4651-8119-D28EA1806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947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79C7D-DFD6-4046-9343-C90D8B134A55}" type="datetime1">
              <a:rPr lang="en-US" smtClean="0"/>
              <a:t>7/25/2019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6DF7-E067-4651-8119-D28EA1806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05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B6BE-7668-4B4A-8C04-DD4CEC1FF2CC}" type="datetime1">
              <a:rPr lang="en-US" smtClean="0"/>
              <a:t>7/25/2019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6DF7-E067-4651-8119-D28EA1806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52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1090-34E7-4D5B-A743-9E62C2209752}" type="datetime1">
              <a:rPr lang="en-US" smtClean="0"/>
              <a:t>7/25/2019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6DF7-E067-4651-8119-D28EA1806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78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9F340-9814-487F-89B4-D142DC7217E7}" type="datetime1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6DF7-E067-4651-8119-D28EA1806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34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comments" Target="../comments/comment1.xml"/><Relationship Id="rId4" Type="http://schemas.openxmlformats.org/officeDocument/2006/relationships/hyperlink" Target="http://windagainstcurrent.com/2012/01/30/in-the-mangrove-swamp/" TargetMode="Externa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6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nservationbytes.com/2010/04/12/maggot-plants-mangrove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comments" Target="../comments/commen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3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A62712-A148-4976-B199-58902AA821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02730" y="3255765"/>
            <a:ext cx="6294571" cy="4121340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8569FE-C7A7-46F8-B9F7-593A56978B9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597" y="-102017"/>
            <a:ext cx="2743200" cy="69600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7CCD0C-9E80-4C84-948C-B9D331679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6110" y="2632191"/>
            <a:ext cx="5128753" cy="1635639"/>
          </a:xfrm>
        </p:spPr>
        <p:txBody>
          <a:bodyPr anchor="t">
            <a:noAutofit/>
          </a:bodyPr>
          <a:lstStyle/>
          <a:p>
            <a:pPr algn="l"/>
            <a:r>
              <a:rPr lang="en-US" sz="4400" b="1" dirty="0">
                <a:solidFill>
                  <a:srgbClr val="000000"/>
                </a:solidFill>
              </a:rPr>
              <a:t>MANGROVE ECOSYSTEM SERVICES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79CC80-38D8-4BFF-B4B7-EDD8B1D535D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96007" y="5703065"/>
            <a:ext cx="2510790" cy="10680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315454-74C5-4A84-9389-D226DA9455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7" r="48377"/>
          <a:stretch/>
        </p:blipFill>
        <p:spPr>
          <a:xfrm>
            <a:off x="9453119" y="4754880"/>
            <a:ext cx="2738882" cy="2247158"/>
          </a:xfrm>
          <a:prstGeom prst="rect">
            <a:avLst/>
          </a:prstGeom>
        </p:spPr>
      </p:pic>
      <p:pic>
        <p:nvPicPr>
          <p:cNvPr id="24" name="Picture 24" descr="A picture containing outdoor, tree, water, sky&#10;&#10;Description generated with very high confidence">
            <a:extLst>
              <a:ext uri="{FF2B5EF4-FFF2-40B4-BE49-F238E27FC236}">
                <a16:creationId xmlns:a16="http://schemas.microsoft.com/office/drawing/2014/main" id="{C08E6F0D-7E9E-422E-AC8C-CAEA68E1D2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5697" y="-336118"/>
            <a:ext cx="6196781" cy="3880012"/>
          </a:xfrm>
          <a:prstGeom prst="rect">
            <a:avLst/>
          </a:prstGeom>
          <a:effectLst>
            <a:softEdge rad="533400"/>
          </a:effectLst>
        </p:spPr>
      </p:pic>
    </p:spTree>
    <p:extLst>
      <p:ext uri="{BB962C8B-B14F-4D97-AF65-F5344CB8AC3E}">
        <p14:creationId xmlns:p14="http://schemas.microsoft.com/office/powerpoint/2010/main" val="2545525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ECD6D-E453-4344-A499-674682327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81" y="621849"/>
            <a:ext cx="5525853" cy="1692794"/>
          </a:xfrm>
        </p:spPr>
        <p:txBody>
          <a:bodyPr>
            <a:normAutofit/>
          </a:bodyPr>
          <a:lstStyle/>
          <a:p>
            <a:pPr algn="ctr"/>
            <a:r>
              <a:rPr lang="en-US" sz="3700" b="1" dirty="0"/>
              <a:t>Mangrove Ecosystem Services Conceptual Models</a:t>
            </a:r>
            <a:endParaRPr lang="en-US" sz="3700" dirty="0">
              <a:cs typeface="Calibri Light" panose="020F0302020204030204"/>
            </a:endParaRP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3D9D0-B526-4410-8C10-A0FA29607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810406"/>
            <a:ext cx="5120113" cy="34622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Models can be used for transparency, stakeholder engagement, outreach, and anticipating co-benefits or unintended outcomes of management interventions. </a:t>
            </a:r>
          </a:p>
          <a:p>
            <a:r>
              <a:rPr lang="en-US" sz="2000" dirty="0"/>
              <a:t>Site-specific models can be used to facilitate understanding of the varied services that these ecosystems provide. </a:t>
            </a:r>
          </a:p>
          <a:p>
            <a:r>
              <a:rPr lang="en-US" sz="2000" dirty="0"/>
              <a:t>The models provide a framework for developing common ecosystem service metrics that will enable comparison across projects throughout the NERRS and beyond.</a:t>
            </a:r>
            <a:endParaRPr lang="en-US" sz="2000" dirty="0">
              <a:cs typeface="Calibri" panose="020F0502020204030204"/>
            </a:endParaRP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EB29A-E61B-4186-830C-E1AF31F4C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1820" y="6356350"/>
            <a:ext cx="11658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BF6DF7-E067-4651-8119-D28EA1806B9E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1026" name="Picture 2" descr=" Chinese billionaire to donate millions to restore Florida mangroves ">
            <a:extLst>
              <a:ext uri="{FF2B5EF4-FFF2-40B4-BE49-F238E27FC236}">
                <a16:creationId xmlns:a16="http://schemas.microsoft.com/office/drawing/2014/main" id="{1A82FAD4-9D2B-4130-9B3B-8B4DF24467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8552" b="-1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45A4E1-835A-4212-9757-C6D7447297BC}"/>
              </a:ext>
            </a:extLst>
          </p:cNvPr>
          <p:cNvSpPr txBox="1"/>
          <p:nvPr/>
        </p:nvSpPr>
        <p:spPr>
          <a:xfrm>
            <a:off x="9940412" y="6211659"/>
            <a:ext cx="2251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</a:rPr>
              <a:t>Fruit Farm Creek Naples, FL</a:t>
            </a:r>
          </a:p>
        </p:txBody>
      </p:sp>
    </p:spTree>
    <p:extLst>
      <p:ext uri="{BB962C8B-B14F-4D97-AF65-F5344CB8AC3E}">
        <p14:creationId xmlns:p14="http://schemas.microsoft.com/office/powerpoint/2010/main" val="1051446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l.boxcloud.com/api/2.0/internal_files/474582464657/versions/502354302257/representations/png_paged_2048x2048/content/1.png?access_token=1!JnsccSjbNPsfTz5GpE39OoeTn-6e5DQY-f6ikoPMQRHmASWTMHC9AQLAFhZdjPphk07BFlVQVK3chQKRRcEXwmWYNitYMewnUgirmfsb06bUZHEXZQgEDt3B4_RXgjwKE1KjWSJ2Ms8WNV9-iUNz6J2svBh-PT2elffWOoCXskKkWWmlmNwPWwfnnZtBRjsGp4Xd7iiW7afmAJ5NRS_Fa_Yne1a2CprVJ9KzU2EUNZwm6-YzC-pplO5GAvIlB8upjT9Bb6rLHsHscc4T1UVn3krO-RQsi8SNgEZr-9nTy5FWZRFXMdbFelVfJEity0uMukCtSbGdcO0_xyJa8BPMhpsjDPqPiIdY-QJ-MYMEDBnvzWFFkH0lAWGcD28BfGyvw1sketCxA4wpwumB_KJh_TCTEHQZ_V9ydohu-QKEBHmDs0nXKMADCEjanXVpf9rfU4rdjFjVts3PlzQLrLpDeslfyuZ56H7DGiAU3A0Um__6QjotCf03ctluqkV8oWgvtiLDsLiTVdsVvBEhaXssOzTfxBgTPxi_9q8L0UhkH0hbwpnApSbPThUpLuzh2iB6vQ..&amp;box_client_name=box-content-preview&amp;box_client_version=2.12.0">
            <a:extLst>
              <a:ext uri="{FF2B5EF4-FFF2-40B4-BE49-F238E27FC236}">
                <a16:creationId xmlns:a16="http://schemas.microsoft.com/office/drawing/2014/main" id="{452C658A-E140-4D6E-AC44-0F2355F0A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658"/>
            <a:ext cx="12192000" cy="702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8E0B7B-EA7E-4C40-A296-C988E1516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6DF7-E067-4651-8119-D28EA1806B9E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C53A26-77C6-468D-86AF-9AACF847E7C5}"/>
              </a:ext>
            </a:extLst>
          </p:cNvPr>
          <p:cNvSpPr txBox="1"/>
          <p:nvPr/>
        </p:nvSpPr>
        <p:spPr>
          <a:xfrm>
            <a:off x="8978114" y="210934"/>
            <a:ext cx="2743200" cy="1200329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2400" dirty="0"/>
              <a:t>Mangrove Ecosystem Services Conceptual Model</a:t>
            </a:r>
          </a:p>
        </p:txBody>
      </p:sp>
    </p:spTree>
    <p:extLst>
      <p:ext uri="{BB962C8B-B14F-4D97-AF65-F5344CB8AC3E}">
        <p14:creationId xmlns:p14="http://schemas.microsoft.com/office/powerpoint/2010/main" val="929536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4931EE-2BFD-4F6A-8903-13138814A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6DF7-E067-4651-8119-D28EA1806B9E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8C0B9A-4617-43F8-A991-B8C1313D1B53}"/>
              </a:ext>
            </a:extLst>
          </p:cNvPr>
          <p:cNvSpPr txBox="1"/>
          <p:nvPr/>
        </p:nvSpPr>
        <p:spPr>
          <a:xfrm>
            <a:off x="199411" y="5521146"/>
            <a:ext cx="2743200" cy="1200329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Mangrove Ecosystem Services Simplified Model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BB05BE-254C-44FC-B835-FEA98751A12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2500" y="76200"/>
            <a:ext cx="112395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42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A person riding a wave on a surfboard in the water&#10;&#10;Description generated with high confidence">
            <a:extLst>
              <a:ext uri="{FF2B5EF4-FFF2-40B4-BE49-F238E27FC236}">
                <a16:creationId xmlns:a16="http://schemas.microsoft.com/office/drawing/2014/main" id="{3230C847-3298-4A36-B579-C989A09CF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-56577" t="15982" r="10777" b="-57991"/>
          <a:stretch/>
        </p:blipFill>
        <p:spPr bwMode="auto">
          <a:xfrm>
            <a:off x="-197343" y="1"/>
            <a:ext cx="8446541" cy="5721546"/>
          </a:xfrm>
          <a:custGeom>
            <a:avLst/>
            <a:gdLst>
              <a:gd name="connsiteX0" fmla="*/ 253815 w 5061985"/>
              <a:gd name="connsiteY0" fmla="*/ 0 h 3630170"/>
              <a:gd name="connsiteX1" fmla="*/ 4808170 w 5061985"/>
              <a:gd name="connsiteY1" fmla="*/ 0 h 3630170"/>
              <a:gd name="connsiteX2" fmla="*/ 4863087 w 5061985"/>
              <a:gd name="connsiteY2" fmla="*/ 114001 h 3630170"/>
              <a:gd name="connsiteX3" fmla="*/ 5061985 w 5061985"/>
              <a:gd name="connsiteY3" fmla="*/ 1099178 h 3630170"/>
              <a:gd name="connsiteX4" fmla="*/ 2530993 w 5061985"/>
              <a:gd name="connsiteY4" fmla="*/ 3630170 h 3630170"/>
              <a:gd name="connsiteX5" fmla="*/ 0 w 5061985"/>
              <a:gd name="connsiteY5" fmla="*/ 1099178 h 3630170"/>
              <a:gd name="connsiteX6" fmla="*/ 198898 w 5061985"/>
              <a:gd name="connsiteY6" fmla="*/ 114001 h 363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1985" h="3630170">
                <a:moveTo>
                  <a:pt x="253815" y="0"/>
                </a:moveTo>
                <a:lnTo>
                  <a:pt x="4808170" y="0"/>
                </a:lnTo>
                <a:lnTo>
                  <a:pt x="4863087" y="114001"/>
                </a:lnTo>
                <a:cubicBezTo>
                  <a:pt x="4991162" y="416805"/>
                  <a:pt x="5061985" y="749721"/>
                  <a:pt x="5061985" y="1099178"/>
                </a:cubicBezTo>
                <a:cubicBezTo>
                  <a:pt x="5061985" y="2497007"/>
                  <a:pt x="3928821" y="3630170"/>
                  <a:pt x="2530993" y="3630170"/>
                </a:cubicBezTo>
                <a:cubicBezTo>
                  <a:pt x="1133164" y="3630170"/>
                  <a:pt x="0" y="2497007"/>
                  <a:pt x="0" y="1099178"/>
                </a:cubicBezTo>
                <a:cubicBezTo>
                  <a:pt x="0" y="749721"/>
                  <a:pt x="70823" y="416805"/>
                  <a:pt x="198898" y="114001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4CBF0331-7372-4CC9-913F-524A5EC988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5670" r="35389" b="3708"/>
          <a:stretch/>
        </p:blipFill>
        <p:spPr bwMode="auto">
          <a:xfrm>
            <a:off x="6859572" y="679453"/>
            <a:ext cx="5333714" cy="6184080"/>
          </a:xfrm>
          <a:custGeom>
            <a:avLst/>
            <a:gdLst>
              <a:gd name="connsiteX0" fmla="*/ 3479124 w 5294678"/>
              <a:gd name="connsiteY0" fmla="*/ 0 h 6145051"/>
              <a:gd name="connsiteX1" fmla="*/ 5137482 w 5294678"/>
              <a:gd name="connsiteY1" fmla="*/ 419912 h 6145051"/>
              <a:gd name="connsiteX2" fmla="*/ 5294678 w 5294678"/>
              <a:gd name="connsiteY2" fmla="*/ 515411 h 6145051"/>
              <a:gd name="connsiteX3" fmla="*/ 5294678 w 5294678"/>
              <a:gd name="connsiteY3" fmla="*/ 6145051 h 6145051"/>
              <a:gd name="connsiteX4" fmla="*/ 1245466 w 5294678"/>
              <a:gd name="connsiteY4" fmla="*/ 6145051 h 6145051"/>
              <a:gd name="connsiteX5" fmla="*/ 1019012 w 5294678"/>
              <a:gd name="connsiteY5" fmla="*/ 5939236 h 6145051"/>
              <a:gd name="connsiteX6" fmla="*/ 0 w 5294678"/>
              <a:gd name="connsiteY6" fmla="*/ 3479124 h 6145051"/>
              <a:gd name="connsiteX7" fmla="*/ 3479124 w 5294678"/>
              <a:gd name="connsiteY7" fmla="*/ 0 h 6145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94678" h="6145051">
                <a:moveTo>
                  <a:pt x="3479124" y="0"/>
                </a:moveTo>
                <a:cubicBezTo>
                  <a:pt x="4079583" y="0"/>
                  <a:pt x="4644513" y="152115"/>
                  <a:pt x="5137482" y="419912"/>
                </a:cubicBezTo>
                <a:lnTo>
                  <a:pt x="5294678" y="515411"/>
                </a:lnTo>
                <a:lnTo>
                  <a:pt x="5294678" y="6145051"/>
                </a:lnTo>
                <a:lnTo>
                  <a:pt x="1245466" y="6145051"/>
                </a:lnTo>
                <a:lnTo>
                  <a:pt x="1019012" y="5939236"/>
                </a:lnTo>
                <a:cubicBezTo>
                  <a:pt x="389414" y="5309639"/>
                  <a:pt x="0" y="4439858"/>
                  <a:pt x="0" y="3479124"/>
                </a:cubicBezTo>
                <a:cubicBezTo>
                  <a:pt x="0" y="1557657"/>
                  <a:pt x="1557657" y="0"/>
                  <a:pt x="3479124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6D104383-AD7E-45AE-BEBC-A74A7E336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15102E-559A-4430-A8DE-D8D0C62F3B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7"/>
          <a:stretch/>
        </p:blipFill>
        <p:spPr>
          <a:xfrm>
            <a:off x="1" y="1609344"/>
            <a:ext cx="7371848" cy="8008885"/>
          </a:xfrm>
          <a:prstGeom prst="rect">
            <a:avLst/>
          </a:prstGeom>
          <a:effectLst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8CD3474-5B22-4B6C-9468-FE5583EC2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23" y="4029075"/>
            <a:ext cx="5020289" cy="167233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66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Discussion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2C3FA-A507-4B95-845B-D84877EC3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9DBF6DF7-E067-4651-8119-D28EA1806B9E}" type="slidenum">
              <a:rPr lang="en-US" sz="11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12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685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B6C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73619D-F020-4C84-8513-BBACDD664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Contents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6CD40B-EB3B-4C91-AF00-3A4B2D55A0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" b="1282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68602-D3BE-4306-9A64-C48E57429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Introduction and Background</a:t>
            </a:r>
          </a:p>
          <a:p>
            <a:r>
              <a:rPr lang="en-US" sz="2000" dirty="0">
                <a:solidFill>
                  <a:srgbClr val="FFFFFF"/>
                </a:solidFill>
                <a:cs typeface="Calibri"/>
              </a:rPr>
              <a:t>Ecosystem Services</a:t>
            </a: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Mangrove Services</a:t>
            </a:r>
            <a:endParaRPr lang="en-US" sz="2000" dirty="0">
              <a:solidFill>
                <a:srgbClr val="FFFFFF"/>
              </a:solidFill>
              <a:cs typeface="Calibri" panose="020F0502020204030204"/>
            </a:endParaRP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Assessments</a:t>
            </a:r>
            <a:endParaRPr lang="en-US" sz="2000" dirty="0">
              <a:solidFill>
                <a:srgbClr val="FFFFFF"/>
              </a:solidFill>
              <a:cs typeface="Calibri" panose="020F0502020204030204"/>
            </a:endParaRP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Monitoring</a:t>
            </a:r>
            <a:endParaRPr lang="en-US" sz="2000" dirty="0">
              <a:solidFill>
                <a:srgbClr val="FFFFFF"/>
              </a:solidFill>
              <a:cs typeface="Calibri" panose="020F0502020204030204"/>
            </a:endParaRP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Mapping</a:t>
            </a:r>
            <a:endParaRPr lang="en-US" sz="2000" dirty="0">
              <a:solidFill>
                <a:srgbClr val="FFFFFF"/>
              </a:solidFill>
              <a:cs typeface="Calibri" panose="020F0502020204030204"/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Mangrove ESCMs</a:t>
            </a:r>
            <a:endParaRPr lang="en-US" sz="2000" dirty="0">
              <a:solidFill>
                <a:srgbClr val="FFFFFF"/>
              </a:solidFill>
              <a:cs typeface="Calibri" panose="020F0502020204030204"/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Discussion</a:t>
            </a:r>
            <a:endParaRPr lang="en-US" sz="2000" dirty="0">
              <a:solidFill>
                <a:srgbClr val="FFFFFF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58DAE17-0562-4A9F-A307-8C5D9CBC4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535157"/>
            <a:ext cx="973667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BF6DF7-E067-4651-8119-D28EA1806B9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912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opagules 915">
            <a:extLst>
              <a:ext uri="{FF2B5EF4-FFF2-40B4-BE49-F238E27FC236}">
                <a16:creationId xmlns:a16="http://schemas.microsoft.com/office/drawing/2014/main" id="{633C675C-D626-4A25-9FD1-A6A51CA1C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6" r="22373"/>
          <a:stretch/>
        </p:blipFill>
        <p:spPr bwMode="auto">
          <a:xfrm>
            <a:off x="-1" y="10"/>
            <a:ext cx="12192001" cy="46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3" name="Oval 72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4918C-64DA-4247-A3A2-9208ADDCD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4666938"/>
            <a:ext cx="5021782" cy="1509931"/>
          </a:xfr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000000"/>
                </a:solidFill>
              </a:rPr>
              <a:t>Introduction and Background</a:t>
            </a:r>
            <a:br>
              <a:rPr lang="en-US" sz="3400" dirty="0">
                <a:solidFill>
                  <a:srgbClr val="000000"/>
                </a:solidFill>
              </a:rPr>
            </a:br>
            <a:endParaRPr lang="en-US" sz="3400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055D2-8A86-4CBF-8DB4-3A1403264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247" y="4291844"/>
            <a:ext cx="6263486" cy="2306953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r>
              <a:rPr lang="en-US" sz="2000" b="1" dirty="0">
                <a:solidFill>
                  <a:srgbClr val="000000"/>
                </a:solidFill>
              </a:rPr>
              <a:t>Mangrove Ecosystems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Once common, but have since declined mostly due to human activities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Integral to human and wildlife prosperity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Recent push to increase standardization, efficiency, and consistency in restoration efforts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Hugely important to shoreline protection and stabilization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D347E4-3CC3-4B41-B6D5-22CF7FA0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BF6DF7-E067-4651-8119-D28EA1806B9E}" type="slidenum">
              <a:rPr lang="en-US" sz="11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1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629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lant&#10;&#10;Description generated with very high confidence">
            <a:extLst>
              <a:ext uri="{FF2B5EF4-FFF2-40B4-BE49-F238E27FC236}">
                <a16:creationId xmlns:a16="http://schemas.microsoft.com/office/drawing/2014/main" id="{58B4AFDC-CBB5-4444-B7FE-535C99446E3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9101" y="-9680"/>
            <a:ext cx="6879817" cy="68773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073418-C120-4191-843D-1E8349646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92" y="3646170"/>
            <a:ext cx="3346932" cy="2681681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Ecosystem Services </a:t>
            </a:r>
            <a:br>
              <a:rPr lang="en-US" b="1" dirty="0"/>
            </a:br>
            <a:r>
              <a:rPr lang="en-US" sz="1800" b="1" dirty="0"/>
              <a:t>(AKA Nature’s Benefits)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B59F74A-E5AE-4503-987D-45429D5FC4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979501"/>
              </p:ext>
            </p:extLst>
          </p:nvPr>
        </p:nvGraphicFramePr>
        <p:xfrm>
          <a:off x="3822191" y="704088"/>
          <a:ext cx="8261417" cy="5884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7B471-4972-4C08-A066-E29ED82FB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4591" y="6492875"/>
            <a:ext cx="685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9DBF6DF7-E067-4651-8119-D28EA1806B9E}" type="slidenum">
              <a:rPr lang="en-US">
                <a:solidFill>
                  <a:schemeClr val="tx2"/>
                </a:solidFill>
              </a:rPr>
              <a:pPr algn="l">
                <a:spcAft>
                  <a:spcPts val="600"/>
                </a:spcAft>
              </a:pPr>
              <a:t>4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95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F08786-379B-4649-9F1D-6B0AEF578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6DF7-E067-4651-8119-D28EA1806B9E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78A8FEAE-33D6-451B-8ABC-94B276AC6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573617"/>
            <a:ext cx="12035366" cy="601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79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ourism and Recreation graphic">
            <a:extLst>
              <a:ext uri="{FF2B5EF4-FFF2-40B4-BE49-F238E27FC236}">
                <a16:creationId xmlns:a16="http://schemas.microsoft.com/office/drawing/2014/main" id="{7D2379D6-745D-4041-BC96-A2BB2C712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r="6047" b="2"/>
          <a:stretch/>
        </p:blipFill>
        <p:spPr bwMode="auto">
          <a:xfrm>
            <a:off x="7747819" y="2828317"/>
            <a:ext cx="4290353" cy="359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" name="Rectangle 200">
            <a:extLst>
              <a:ext uri="{FF2B5EF4-FFF2-40B4-BE49-F238E27FC236}">
                <a16:creationId xmlns:a16="http://schemas.microsoft.com/office/drawing/2014/main" id="{F64F6814-96D5-4463-898E-405CC0C40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3" name="Title 3072">
            <a:extLst>
              <a:ext uri="{FF2B5EF4-FFF2-40B4-BE49-F238E27FC236}">
                <a16:creationId xmlns:a16="http://schemas.microsoft.com/office/drawing/2014/main" id="{C28AE2D3-3C95-4413-9599-98729F3C0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4" y="776787"/>
            <a:ext cx="6204984" cy="1344975"/>
          </a:xfrm>
        </p:spPr>
        <p:txBody>
          <a:bodyPr>
            <a:normAutofit/>
          </a:bodyPr>
          <a:lstStyle/>
          <a:p>
            <a:r>
              <a:rPr lang="en-US" sz="4000" b="1" dirty="0"/>
              <a:t>Economic Benefits</a:t>
            </a:r>
          </a:p>
        </p:txBody>
      </p:sp>
      <p:sp>
        <p:nvSpPr>
          <p:cNvPr id="3076" name="Text Placeholder 3075">
            <a:extLst>
              <a:ext uri="{FF2B5EF4-FFF2-40B4-BE49-F238E27FC236}">
                <a16:creationId xmlns:a16="http://schemas.microsoft.com/office/drawing/2014/main" id="{D8E9F1E6-6A84-4FB1-BCA7-973C6A73A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15" y="2121762"/>
            <a:ext cx="6204984" cy="400205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200" dirty="0"/>
              <a:t>One study estimated the total economic value of mangroves at $181 billion</a:t>
            </a:r>
            <a:r>
              <a:rPr lang="en-US" sz="2200" baseline="30000" dirty="0">
                <a:ea typeface="+mn-lt"/>
                <a:cs typeface="+mn-lt"/>
              </a:rPr>
              <a:t>1</a:t>
            </a:r>
            <a:endParaRPr lang="en-US" sz="2200" dirty="0"/>
          </a:p>
          <a:p>
            <a:r>
              <a:rPr lang="en-US" sz="2200" dirty="0"/>
              <a:t>Mangroves protect species that are the basis of a $7.6 billion seafood industry, which employs 109,000 people in Florida</a:t>
            </a:r>
            <a:r>
              <a:rPr lang="en-US" sz="2200" baseline="30000" dirty="0">
                <a:ea typeface="+mn-lt"/>
                <a:cs typeface="+mn-lt"/>
              </a:rPr>
              <a:t>2</a:t>
            </a:r>
            <a:endParaRPr lang="en-US" sz="2200" baseline="30000" dirty="0"/>
          </a:p>
          <a:p>
            <a:r>
              <a:rPr lang="en-US" sz="2200" dirty="0"/>
              <a:t>In 2018, 126.1 million people visited Florida, a new record. The tourism industry has an economic impact of $67 billion on Florida's economy</a:t>
            </a:r>
            <a:r>
              <a:rPr lang="en-US" sz="2200" baseline="30000" dirty="0">
                <a:ea typeface="+mn-lt"/>
                <a:cs typeface="+mn-lt"/>
              </a:rPr>
              <a:t>3</a:t>
            </a:r>
            <a:endParaRPr lang="en-US" sz="2200" dirty="0"/>
          </a:p>
          <a:p>
            <a:pPr marL="0" indent="0">
              <a:buNone/>
            </a:pPr>
            <a:endParaRPr lang="en-US" sz="2200" dirty="0">
              <a:cs typeface="Calibri" panose="020F0502020204030204"/>
            </a:endParaRPr>
          </a:p>
          <a:p>
            <a:pPr marL="0" indent="0">
              <a:buNone/>
            </a:pPr>
            <a:endParaRPr lang="en-US" sz="2200" dirty="0">
              <a:cs typeface="Calibri" panose="020F0502020204030204"/>
            </a:endParaRPr>
          </a:p>
          <a:p>
            <a:pPr>
              <a:buNone/>
            </a:pPr>
            <a:r>
              <a:rPr lang="en-US" sz="1600" baseline="30000" dirty="0">
                <a:ea typeface="+mn-lt"/>
                <a:cs typeface="+mn-lt"/>
              </a:rPr>
              <a:t>1</a:t>
            </a:r>
            <a:r>
              <a:rPr lang="en-US" sz="1300" dirty="0">
                <a:ea typeface="+mn-lt"/>
                <a:cs typeface="+mn-lt"/>
              </a:rPr>
              <a:t>Sarhan, Mahmoud &amp; Tawfik, Rady. (2018). The Economic Valuation of Mangrove Forest Ecosystem Services: Implications for Protected Area Conservation.</a:t>
            </a:r>
            <a:r>
              <a:rPr lang="en-US" sz="1900" dirty="0">
                <a:ea typeface="+mn-lt"/>
                <a:cs typeface="+mn-lt"/>
              </a:rPr>
              <a:t> </a:t>
            </a:r>
          </a:p>
          <a:p>
            <a:pPr>
              <a:buNone/>
            </a:pPr>
            <a:r>
              <a:rPr lang="en-US" sz="1600" baseline="30000" dirty="0">
                <a:ea typeface="+mn-lt"/>
                <a:cs typeface="+mn-lt"/>
              </a:rPr>
              <a:t>2</a:t>
            </a:r>
            <a:r>
              <a:rPr lang="en-US" sz="1300" dirty="0">
                <a:ea typeface="+mn-lt"/>
                <a:cs typeface="+mn-lt"/>
              </a:rPr>
              <a:t>Florida Department of Environmental Protection. (2016). Benefits of Mangroves. </a:t>
            </a:r>
          </a:p>
          <a:p>
            <a:pPr>
              <a:buNone/>
            </a:pPr>
            <a:r>
              <a:rPr lang="en-US" sz="1600" baseline="30000" dirty="0">
                <a:ea typeface="+mn-lt"/>
                <a:cs typeface="+mn-lt"/>
              </a:rPr>
              <a:t>3</a:t>
            </a:r>
            <a:r>
              <a:rPr lang="en-US" sz="1300" dirty="0">
                <a:ea typeface="+mn-lt"/>
                <a:cs typeface="+mn-lt"/>
              </a:rPr>
              <a:t>VisitFlorida. (2018). Research, Estimates of Visitors to Florida. </a:t>
            </a:r>
            <a:endParaRPr lang="en-US" sz="1300" dirty="0">
              <a:cs typeface="Calibri"/>
            </a:endParaRPr>
          </a:p>
          <a:p>
            <a:pPr>
              <a:buNone/>
            </a:pPr>
            <a:endParaRPr lang="en-US" sz="1600" dirty="0">
              <a:ea typeface="+mn-lt"/>
              <a:cs typeface="+mn-lt"/>
            </a:endParaRPr>
          </a:p>
        </p:txBody>
      </p:sp>
      <p:pic>
        <p:nvPicPr>
          <p:cNvPr id="2054" name="Picture 6" descr="https://rookerybay.org/images/visit/Explore-On-Your-Own/fishing-rookerybay.jpg">
            <a:extLst>
              <a:ext uri="{FF2B5EF4-FFF2-40B4-BE49-F238E27FC236}">
                <a16:creationId xmlns:a16="http://schemas.microsoft.com/office/drawing/2014/main" id="{4C100D55-5C3F-4AA0-8678-04925029A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18" b="-1"/>
          <a:stretch/>
        </p:blipFill>
        <p:spPr bwMode="auto">
          <a:xfrm>
            <a:off x="7747820" y="273726"/>
            <a:ext cx="4290352" cy="242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CCDEE9-8B31-4A51-AAD4-291550EA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BF6DF7-E067-4651-8119-D28EA1806B9E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179DB0-7B48-4DF6-B9E1-7E14688052AE}"/>
              </a:ext>
            </a:extLst>
          </p:cNvPr>
          <p:cNvSpPr/>
          <p:nvPr/>
        </p:nvSpPr>
        <p:spPr>
          <a:xfrm>
            <a:off x="7944465" y="5506065"/>
            <a:ext cx="3048000" cy="1671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85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C53CB4A-7A26-47E8-A79D-B4AC53C50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573" y="691585"/>
            <a:ext cx="4977976" cy="145405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Natural Benefits</a:t>
            </a:r>
          </a:p>
        </p:txBody>
      </p:sp>
      <p:sp>
        <p:nvSpPr>
          <p:cNvPr id="7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Mangrove roots">
            <a:extLst>
              <a:ext uri="{FF2B5EF4-FFF2-40B4-BE49-F238E27FC236}">
                <a16:creationId xmlns:a16="http://schemas.microsoft.com/office/drawing/2014/main" id="{70910796-5CBC-450B-ABF2-79E968BEC0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9" t="201" r="16489" b="-196"/>
          <a:stretch/>
        </p:blipFill>
        <p:spPr bwMode="auto"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7120DE8-1EA2-4BC6-9FEA-16DF95755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3" y="1878946"/>
            <a:ext cx="5306085" cy="4611212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Mangrove ecosystems trap and cycle various organic materials, chemical elements and important nutrients. </a:t>
            </a:r>
          </a:p>
          <a:p>
            <a:r>
              <a:rPr lang="en-US" sz="2000" dirty="0">
                <a:solidFill>
                  <a:srgbClr val="000000"/>
                </a:solidFill>
              </a:rPr>
              <a:t>Roots provide attachment surfaces for various marine organisms. Some filter water through their bodies and, in turn, trap and cycle nutrients.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Provide nursery area and food for a multitude of fish, crustaceans, and shellfish that are important to both commercial and recreational fisherman</a:t>
            </a:r>
          </a:p>
          <a:p>
            <a:r>
              <a:rPr lang="en-US" sz="2000" dirty="0">
                <a:solidFill>
                  <a:srgbClr val="000000"/>
                </a:solidFill>
              </a:rPr>
              <a:t>Forest branches are rookeries, or nesting areas, for coastal birds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Wide fringes protect uplands from storm winds, waves and floods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Roots prevent erosion by stabilizing shorelines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Filter water and maintain water quality and clarity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E85BE2-D8C9-4CF6-BCA7-B93647C3E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BF6DF7-E067-4651-8119-D28EA1806B9E}" type="slidenum">
              <a:rPr lang="en-US" sz="11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sz="11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386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B46BD55-2E81-4A71-9B9A-37EED9EE6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83" y="346281"/>
            <a:ext cx="2114866" cy="2023233"/>
          </a:xfrm>
        </p:spPr>
        <p:txBody>
          <a:bodyPr/>
          <a:lstStyle/>
          <a:p>
            <a:r>
              <a:rPr lang="en-US" b="1" dirty="0"/>
              <a:t>Social Benefits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F93506-85B3-482C-9F15-4567C7258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6DF7-E067-4651-8119-D28EA1806B9E}" type="slidenum">
              <a:rPr lang="en-US" smtClean="0"/>
              <a:t>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3A2853-02D1-4F06-AB6E-1BF0F45E1B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308"/>
          <a:stretch/>
        </p:blipFill>
        <p:spPr>
          <a:xfrm>
            <a:off x="6589286" y="0"/>
            <a:ext cx="5428331" cy="2715797"/>
          </a:xfrm>
          <a:prstGeom prst="rect">
            <a:avLst/>
          </a:prstGeom>
        </p:spPr>
      </p:pic>
      <p:pic>
        <p:nvPicPr>
          <p:cNvPr id="2052" name="Picture 4" descr="Image result for mangrove activity fl">
            <a:extLst>
              <a:ext uri="{FF2B5EF4-FFF2-40B4-BE49-F238E27FC236}">
                <a16:creationId xmlns:a16="http://schemas.microsoft.com/office/drawing/2014/main" id="{7471CD79-C996-47BE-BF6F-38C670E90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49" y="115486"/>
            <a:ext cx="3954243" cy="260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mangrove activity fl">
            <a:extLst>
              <a:ext uri="{FF2B5EF4-FFF2-40B4-BE49-F238E27FC236}">
                <a16:creationId xmlns:a16="http://schemas.microsoft.com/office/drawing/2014/main" id="{FF4FA7B2-AFCC-4BD6-B78E-8A756A6F5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277" y="2930014"/>
            <a:ext cx="5732633" cy="379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thisiscolossal.com/wp-content/uploads/2018/11/FormofWander_03.jpg">
            <a:extLst>
              <a:ext uri="{FF2B5EF4-FFF2-40B4-BE49-F238E27FC236}">
                <a16:creationId xmlns:a16="http://schemas.microsoft.com/office/drawing/2014/main" id="{E93EC911-B1B4-49B0-B721-DF78302C5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83" y="2930014"/>
            <a:ext cx="4446778" cy="379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534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B060F4-D31F-449E-BBC5-91A804290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Service Mapping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2BD31-3F6F-4E87-A10C-02819331F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599348" cy="40005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Deliberate service mapping shows how mangrove restoration makes ecological changes which then result in changes to the social and ecological outcomes we care about.  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Illustrates the way that a management intervention cascades through an ecological system to change ecosystem service and other human welfare impacts.</a:t>
            </a:r>
          </a:p>
          <a:p>
            <a:endParaRPr lang="en-US" sz="1900" dirty="0">
              <a:solidFill>
                <a:schemeClr val="bg1"/>
              </a:solidFill>
            </a:endParaRPr>
          </a:p>
          <a:p>
            <a:endParaRPr lang="en-US" sz="1900" dirty="0">
              <a:solidFill>
                <a:schemeClr val="bg1"/>
              </a:solidFill>
            </a:endParaRPr>
          </a:p>
          <a:p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77E83-17F7-41EB-AD46-0D569AE6A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89512" y="6356350"/>
            <a:ext cx="106428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BF6DF7-E067-4651-8119-D28EA1806B9E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A83738-AF4B-443C-B0CA-2CF5E2E290D9}"/>
              </a:ext>
            </a:extLst>
          </p:cNvPr>
          <p:cNvSpPr txBox="1"/>
          <p:nvPr/>
        </p:nvSpPr>
        <p:spPr>
          <a:xfrm>
            <a:off x="4886284" y="3171280"/>
            <a:ext cx="2952894" cy="830997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2400" dirty="0"/>
              <a:t>Ecosystem Services </a:t>
            </a:r>
          </a:p>
          <a:p>
            <a:pPr algn="ctr"/>
            <a:r>
              <a:rPr lang="en-US" sz="2400" dirty="0"/>
              <a:t>General Models</a:t>
            </a:r>
            <a:endParaRPr lang="en-US" sz="2400" dirty="0">
              <a:cs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B4DD038-5F85-4EE1-884A-032C81A7E0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98953" y="253184"/>
            <a:ext cx="7178691" cy="2377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85F896-9C56-464F-88C6-ADD9A7A5961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9116" y="4542494"/>
            <a:ext cx="7692884" cy="181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6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383</Words>
  <Application>Microsoft Office PowerPoint</Application>
  <PresentationFormat>Widescreen</PresentationFormat>
  <Paragraphs>88</Paragraphs>
  <Slides>13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MANGROVE ECOSYSTEM SERVICES</vt:lpstr>
      <vt:lpstr>Contents</vt:lpstr>
      <vt:lpstr>Introduction and Background </vt:lpstr>
      <vt:lpstr>Ecosystem Services  (AKA Nature’s Benefits)</vt:lpstr>
      <vt:lpstr>PowerPoint Presentation</vt:lpstr>
      <vt:lpstr>Economic Benefits</vt:lpstr>
      <vt:lpstr>Natural Benefits</vt:lpstr>
      <vt:lpstr>Social Benefits</vt:lpstr>
      <vt:lpstr>Service Mapping  </vt:lpstr>
      <vt:lpstr>Mangrove Ecosystem Services Conceptual Models</vt:lpstr>
      <vt:lpstr>PowerPoint Presentation</vt:lpstr>
      <vt:lpstr>PowerPoint Presentation</vt:lpstr>
      <vt:lpstr>Discussion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MANGROVE ECOSYSTEM SERVICES</dc:title>
  <dc:creator>natalie rodriguez</dc:creator>
  <cp:lastModifiedBy>Rachel Karasik</cp:lastModifiedBy>
  <cp:revision>82</cp:revision>
  <dcterms:created xsi:type="dcterms:W3CDTF">2019-07-15T19:44:25Z</dcterms:created>
  <dcterms:modified xsi:type="dcterms:W3CDTF">2019-07-25T20:21:33Z</dcterms:modified>
</cp:coreProperties>
</file>