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blueplanet.nsw.edu.au/year-7-and-8-natural-and-urban-water-cycles/.aspx"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cityofwildomar.org/government/departments/public_works/stormwater_quality_and_pollution_prevention"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ndyweek.com/news/northcarolina/neuse-river-sick-advocates-blame-pork-poultry-industries/"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6ff85f54a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6ff85f54a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Ask-- What is stormwater?</a:t>
            </a:r>
            <a:endParaRPr>
              <a:solidFill>
                <a:schemeClr val="dk1"/>
              </a:solidFill>
            </a:endParaRPr>
          </a:p>
          <a:p>
            <a:pPr indent="0" lvl="0" marL="0" rtl="0" algn="l">
              <a:spcBef>
                <a:spcPts val="0"/>
              </a:spcBef>
              <a:spcAft>
                <a:spcPts val="0"/>
              </a:spcAft>
              <a:buNone/>
            </a:pPr>
            <a:r>
              <a:rPr lang="en">
                <a:solidFill>
                  <a:schemeClr val="dk1"/>
                </a:solidFill>
              </a:rPr>
              <a:t>A-- stormwater is water in abnormal quantities that results from rain/snow</a:t>
            </a:r>
            <a:endParaRPr>
              <a:solidFill>
                <a:schemeClr val="dk1"/>
              </a:solidFill>
            </a:endParaRPr>
          </a:p>
          <a:p>
            <a:pPr indent="0" lvl="0" marL="0" rtl="0" algn="l">
              <a:spcBef>
                <a:spcPts val="0"/>
              </a:spcBef>
              <a:spcAft>
                <a:spcPts val="0"/>
              </a:spcAft>
              <a:buNone/>
            </a:pPr>
            <a:r>
              <a:t/>
            </a:r>
            <a:endParaRPr sz="1200">
              <a:solidFill>
                <a:srgbClr val="222222"/>
              </a:solidFill>
              <a:highlight>
                <a:srgbClr val="FFFFFF"/>
              </a:highlight>
            </a:endParaRPr>
          </a:p>
          <a:p>
            <a:pPr indent="0" lvl="0" marL="0" rtl="0" algn="l">
              <a:spcBef>
                <a:spcPts val="0"/>
              </a:spcBef>
              <a:spcAft>
                <a:spcPts val="0"/>
              </a:spcAft>
              <a:buNone/>
            </a:pPr>
            <a:r>
              <a:t/>
            </a:r>
            <a:endParaRPr sz="1200">
              <a:solidFill>
                <a:srgbClr val="222222"/>
              </a:solidFill>
              <a:highlight>
                <a:srgbClr val="FFFFFF"/>
              </a:highlight>
            </a:endParaRPr>
          </a:p>
          <a:p>
            <a:pPr indent="0" lvl="0" marL="0" rtl="0" algn="l">
              <a:spcBef>
                <a:spcPts val="0"/>
              </a:spcBef>
              <a:spcAft>
                <a:spcPts val="0"/>
              </a:spcAft>
              <a:buNone/>
            </a:pPr>
            <a:r>
              <a:rPr lang="en">
                <a:solidFill>
                  <a:schemeClr val="dk1"/>
                </a:solidFill>
              </a:rPr>
              <a:t>Key words: stormwater, runoff, pervious surface, impervious surface, infiltration, marine debris, point source pollution, nonpoint source pollution</a:t>
            </a:r>
            <a:endParaRPr>
              <a:solidFill>
                <a:schemeClr val="dk1"/>
              </a:solidFill>
            </a:endParaRPr>
          </a:p>
          <a:p>
            <a:pPr indent="0" lvl="0" marL="0" rtl="0" algn="l">
              <a:spcBef>
                <a:spcPts val="0"/>
              </a:spcBef>
              <a:spcAft>
                <a:spcPts val="0"/>
              </a:spcAft>
              <a:buNone/>
            </a:pPr>
            <a:r>
              <a:rPr lang="en">
                <a:solidFill>
                  <a:schemeClr val="dk1"/>
                </a:solidFill>
              </a:rPr>
              <a:t>Anna &amp; Alaina’s stormwater lesson plan: </a:t>
            </a:r>
            <a:r>
              <a:rPr lang="en" sz="1800">
                <a:solidFill>
                  <a:schemeClr val="dk2"/>
                </a:solidFill>
              </a:rPr>
              <a:t>https://drive.google.com/open?id=1poNkiaJncQvPKUeisHtuf1IFl-wBLUad</a:t>
            </a:r>
            <a:endParaRPr sz="1800">
              <a:solidFill>
                <a:schemeClr val="dk2"/>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6ff85f54ac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6ff85f54ac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a:t>How does the natural water cycle change with development?</a:t>
            </a:r>
            <a:endParaRPr sz="1200"/>
          </a:p>
          <a:p>
            <a:pPr indent="0" lvl="0" marL="0" rtl="0" algn="l">
              <a:lnSpc>
                <a:spcPct val="100000"/>
              </a:lnSpc>
              <a:spcBef>
                <a:spcPts val="1600"/>
              </a:spcBef>
              <a:spcAft>
                <a:spcPts val="0"/>
              </a:spcAft>
              <a:buNone/>
            </a:pPr>
            <a:r>
              <a:rPr lang="en" sz="1200"/>
              <a:t>Picture source: </a:t>
            </a:r>
            <a:r>
              <a:rPr lang="en" sz="1200" u="sng">
                <a:solidFill>
                  <a:schemeClr val="hlink"/>
                </a:solidFill>
                <a:hlinkClick r:id="rId2"/>
              </a:rPr>
              <a:t>http://www.blueplanet.nsw.edu.au/year-7-and-8-natural-and-urban-water-cycles/.aspx</a:t>
            </a:r>
            <a:endParaRPr sz="1200"/>
          </a:p>
          <a:p>
            <a:pPr indent="0" lvl="0" marL="0" rtl="0" algn="l">
              <a:lnSpc>
                <a:spcPct val="100000"/>
              </a:lnSpc>
              <a:spcBef>
                <a:spcPts val="160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6ff85f54ac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6ff85f54ac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have actually altered our water cycle with development… </a:t>
            </a:r>
            <a:endParaRPr/>
          </a:p>
          <a:p>
            <a:pPr indent="0" lvl="0" marL="0" rtl="0" algn="l">
              <a:spcBef>
                <a:spcPts val="0"/>
              </a:spcBef>
              <a:spcAft>
                <a:spcPts val="0"/>
              </a:spcAft>
              <a:buClr>
                <a:schemeClr val="dk1"/>
              </a:buClr>
              <a:buSzPts val="1100"/>
              <a:buFont typeface="Arial"/>
              <a:buNone/>
            </a:pPr>
            <a:r>
              <a:rPr lang="en">
                <a:solidFill>
                  <a:schemeClr val="dk1"/>
                </a:solidFill>
              </a:rPr>
              <a:t>Q-- what is stormwater runoff?</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 </a:t>
            </a:r>
            <a:r>
              <a:rPr lang="en" sz="1200">
                <a:solidFill>
                  <a:srgbClr val="222222"/>
                </a:solidFill>
                <a:highlight>
                  <a:srgbClr val="FFFFFF"/>
                </a:highlight>
              </a:rPr>
              <a:t>rainfall or snowmelt that flows over the ground surface. Created when rain falls on roads, driveways, parking lots, rooftops and other paved surfaces that do not allow water to soak into the ground</a:t>
            </a:r>
            <a:endParaRPr/>
          </a:p>
          <a:p>
            <a:pPr indent="0" lvl="0" marL="0" rtl="0" algn="l">
              <a:spcBef>
                <a:spcPts val="0"/>
              </a:spcBef>
              <a:spcAft>
                <a:spcPts val="0"/>
              </a:spcAft>
              <a:buNone/>
            </a:pPr>
            <a:r>
              <a:rPr lang="en"/>
              <a:t>What are examples of impervious surfaces? -- roads, side walks, parking lots, roofs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Picture source: http://www.blueplanet.nsw.edu.au/year-7-and-8-natural-and-urban-water-cycles/.aspx</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7013b79ed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7013b79ed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Picture source: </a:t>
            </a:r>
            <a:r>
              <a:rPr lang="en" u="sng">
                <a:solidFill>
                  <a:schemeClr val="hlink"/>
                </a:solidFill>
                <a:hlinkClick r:id="rId2"/>
              </a:rPr>
              <a:t>http://www.cityofwildomar.org/government/departments/public_works/stormwater_quality_and_pollution_prevention</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702738125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702738125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Think/Pair/Share</a:t>
            </a:r>
            <a:endParaRPr>
              <a:solidFill>
                <a:schemeClr val="dk1"/>
              </a:solidFill>
            </a:endParaRPr>
          </a:p>
          <a:p>
            <a:pPr indent="0" lvl="0" marL="0" rtl="0" algn="l">
              <a:spcBef>
                <a:spcPts val="0"/>
              </a:spcBef>
              <a:spcAft>
                <a:spcPts val="0"/>
              </a:spcAft>
              <a:buNone/>
            </a:pPr>
            <a:r>
              <a:rPr lang="en">
                <a:solidFill>
                  <a:schemeClr val="dk1"/>
                </a:solidFill>
              </a:rPr>
              <a:t>Why is this bad? -- harms fish and other wildlife, results in changes to habitat, reduces recreation, etc. </a:t>
            </a:r>
            <a:endParaRPr>
              <a:solidFill>
                <a:schemeClr val="dk1"/>
              </a:solidFill>
            </a:endParaRPr>
          </a:p>
          <a:p>
            <a:pPr indent="0" lvl="0" marL="0" rtl="0" algn="l">
              <a:spcBef>
                <a:spcPts val="0"/>
              </a:spcBef>
              <a:spcAft>
                <a:spcPts val="0"/>
              </a:spcAft>
              <a:buNone/>
            </a:pPr>
            <a:r>
              <a:rPr lang="en">
                <a:solidFill>
                  <a:schemeClr val="dk1"/>
                </a:solidFill>
              </a:rPr>
              <a:t>Of all the stormwater pollutants, we are specifically interested in marine debris… some of which can be land based on ocean based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Article: </a:t>
            </a:r>
            <a:r>
              <a:rPr lang="en" u="sng">
                <a:solidFill>
                  <a:schemeClr val="accent5"/>
                </a:solidFill>
                <a:hlinkClick r:id="rId2">
                  <a:extLst>
                    <a:ext uri="{A12FA001-AC4F-418D-AE19-62706E023703}">
                      <ahyp:hlinkClr val="tx"/>
                    </a:ext>
                  </a:extLst>
                </a:hlinkClick>
              </a:rPr>
              <a:t>https://indyweek.com/news/northcarolina/neuse-river-sick-advocates-blame-pork-poultry-industries/</a:t>
            </a:r>
            <a:r>
              <a:rPr lang="en">
                <a:solidFill>
                  <a:schemeClr val="dk1"/>
                </a:solidFill>
              </a:rPr>
              <a:t>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7013b79ed2_0_6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7013b79ed2_0_6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20 minutes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6ee50f6a11_0_5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6ee50f6a11_0_5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Brainstorm ideas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AUTOLAYOUT_9">
    <p:bg>
      <p:bgPr>
        <a:solidFill>
          <a:srgbClr val="FFFFFF"/>
        </a:solidFill>
      </p:bgPr>
    </p:bg>
    <p:spTree>
      <p:nvGrpSpPr>
        <p:cNvPr id="50"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txBox="1"/>
          <p:nvPr>
            <p:ph type="ctrTitle"/>
          </p:nvPr>
        </p:nvSpPr>
        <p:spPr>
          <a:xfrm>
            <a:off x="339800" y="2125775"/>
            <a:ext cx="8453100" cy="1578300"/>
          </a:xfrm>
          <a:prstGeom prst="rect">
            <a:avLst/>
          </a:prstGeom>
          <a:noFill/>
        </p:spPr>
        <p:txBody>
          <a:bodyPr anchorCtr="0" anchor="b" bIns="91425" lIns="91425" spcFirstLastPara="1" rIns="91425" wrap="square" tIns="91425">
            <a:noAutofit/>
          </a:bodyPr>
          <a:lstStyle>
            <a:lvl1pPr lvl="0" algn="r">
              <a:lnSpc>
                <a:spcPct val="100000"/>
              </a:lnSpc>
              <a:spcBef>
                <a:spcPts val="0"/>
              </a:spcBef>
              <a:spcAft>
                <a:spcPts val="0"/>
              </a:spcAft>
              <a:buClr>
                <a:srgbClr val="FFFFFF"/>
              </a:buClr>
              <a:buSzPts val="4800"/>
              <a:buNone/>
              <a:defRPr b="1" sz="4800">
                <a:solidFill>
                  <a:srgbClr val="FFFFFF"/>
                </a:solidFill>
              </a:defRPr>
            </a:lvl1pPr>
            <a:lvl2pPr lvl="1" algn="r">
              <a:lnSpc>
                <a:spcPct val="100000"/>
              </a:lnSpc>
              <a:spcBef>
                <a:spcPts val="0"/>
              </a:spcBef>
              <a:spcAft>
                <a:spcPts val="0"/>
              </a:spcAft>
              <a:buClr>
                <a:srgbClr val="FFFFFF"/>
              </a:buClr>
              <a:buSzPts val="4800"/>
              <a:buNone/>
              <a:defRPr b="1" sz="4800">
                <a:solidFill>
                  <a:srgbClr val="FFFFFF"/>
                </a:solidFill>
              </a:defRPr>
            </a:lvl2pPr>
            <a:lvl3pPr lvl="2" algn="r">
              <a:lnSpc>
                <a:spcPct val="100000"/>
              </a:lnSpc>
              <a:spcBef>
                <a:spcPts val="0"/>
              </a:spcBef>
              <a:spcAft>
                <a:spcPts val="0"/>
              </a:spcAft>
              <a:buClr>
                <a:srgbClr val="FFFFFF"/>
              </a:buClr>
              <a:buSzPts val="4800"/>
              <a:buNone/>
              <a:defRPr b="1" sz="4800">
                <a:solidFill>
                  <a:srgbClr val="FFFFFF"/>
                </a:solidFill>
              </a:defRPr>
            </a:lvl3pPr>
            <a:lvl4pPr lvl="3" algn="r">
              <a:lnSpc>
                <a:spcPct val="100000"/>
              </a:lnSpc>
              <a:spcBef>
                <a:spcPts val="0"/>
              </a:spcBef>
              <a:spcAft>
                <a:spcPts val="0"/>
              </a:spcAft>
              <a:buClr>
                <a:srgbClr val="FFFFFF"/>
              </a:buClr>
              <a:buSzPts val="4800"/>
              <a:buNone/>
              <a:defRPr b="1" sz="4800">
                <a:solidFill>
                  <a:srgbClr val="FFFFFF"/>
                </a:solidFill>
              </a:defRPr>
            </a:lvl4pPr>
            <a:lvl5pPr lvl="4" algn="r">
              <a:lnSpc>
                <a:spcPct val="100000"/>
              </a:lnSpc>
              <a:spcBef>
                <a:spcPts val="0"/>
              </a:spcBef>
              <a:spcAft>
                <a:spcPts val="0"/>
              </a:spcAft>
              <a:buClr>
                <a:srgbClr val="FFFFFF"/>
              </a:buClr>
              <a:buSzPts val="4800"/>
              <a:buNone/>
              <a:defRPr b="1" sz="4800">
                <a:solidFill>
                  <a:srgbClr val="FFFFFF"/>
                </a:solidFill>
              </a:defRPr>
            </a:lvl5pPr>
            <a:lvl6pPr lvl="5" algn="r">
              <a:lnSpc>
                <a:spcPct val="100000"/>
              </a:lnSpc>
              <a:spcBef>
                <a:spcPts val="0"/>
              </a:spcBef>
              <a:spcAft>
                <a:spcPts val="0"/>
              </a:spcAft>
              <a:buClr>
                <a:srgbClr val="FFFFFF"/>
              </a:buClr>
              <a:buSzPts val="4800"/>
              <a:buNone/>
              <a:defRPr b="1" sz="4800">
                <a:solidFill>
                  <a:srgbClr val="FFFFFF"/>
                </a:solidFill>
              </a:defRPr>
            </a:lvl6pPr>
            <a:lvl7pPr lvl="6" algn="r">
              <a:lnSpc>
                <a:spcPct val="100000"/>
              </a:lnSpc>
              <a:spcBef>
                <a:spcPts val="0"/>
              </a:spcBef>
              <a:spcAft>
                <a:spcPts val="0"/>
              </a:spcAft>
              <a:buClr>
                <a:srgbClr val="FFFFFF"/>
              </a:buClr>
              <a:buSzPts val="4800"/>
              <a:buNone/>
              <a:defRPr b="1" sz="4800">
                <a:solidFill>
                  <a:srgbClr val="FFFFFF"/>
                </a:solidFill>
              </a:defRPr>
            </a:lvl7pPr>
            <a:lvl8pPr lvl="7" algn="r">
              <a:lnSpc>
                <a:spcPct val="100000"/>
              </a:lnSpc>
              <a:spcBef>
                <a:spcPts val="0"/>
              </a:spcBef>
              <a:spcAft>
                <a:spcPts val="0"/>
              </a:spcAft>
              <a:buClr>
                <a:srgbClr val="FFFFFF"/>
              </a:buClr>
              <a:buSzPts val="4800"/>
              <a:buNone/>
              <a:defRPr b="1" sz="4800">
                <a:solidFill>
                  <a:srgbClr val="FFFFFF"/>
                </a:solidFill>
              </a:defRPr>
            </a:lvl8pPr>
            <a:lvl9pPr lvl="8" algn="r">
              <a:lnSpc>
                <a:spcPct val="100000"/>
              </a:lnSpc>
              <a:spcBef>
                <a:spcPts val="0"/>
              </a:spcBef>
              <a:spcAft>
                <a:spcPts val="0"/>
              </a:spcAft>
              <a:buClr>
                <a:srgbClr val="FFFFFF"/>
              </a:buClr>
              <a:buSzPts val="4800"/>
              <a:buNone/>
              <a:defRPr b="1" sz="4800">
                <a:solidFill>
                  <a:srgbClr val="FFFFFF"/>
                </a:solidFill>
              </a:defRPr>
            </a:lvl9pPr>
          </a:lstStyle>
          <a:p/>
        </p:txBody>
      </p:sp>
      <p:sp>
        <p:nvSpPr>
          <p:cNvPr id="53" name="Google Shape;53;p13"/>
          <p:cNvSpPr txBox="1"/>
          <p:nvPr>
            <p:ph idx="1" type="subTitle"/>
          </p:nvPr>
        </p:nvSpPr>
        <p:spPr>
          <a:xfrm>
            <a:off x="339925" y="3856800"/>
            <a:ext cx="8453100" cy="362100"/>
          </a:xfrm>
          <a:prstGeom prst="rect">
            <a:avLst/>
          </a:prstGeom>
          <a:noFill/>
        </p:spPr>
        <p:txBody>
          <a:bodyPr anchorCtr="0" anchor="t" bIns="91425" lIns="91425" spcFirstLastPara="1" rIns="91425" wrap="square" tIns="91425">
            <a:noAutofit/>
          </a:bodyPr>
          <a:lstStyle>
            <a:lvl1pPr lvl="0" algn="r">
              <a:lnSpc>
                <a:spcPct val="100000"/>
              </a:lnSpc>
              <a:spcBef>
                <a:spcPts val="0"/>
              </a:spcBef>
              <a:spcAft>
                <a:spcPts val="0"/>
              </a:spcAft>
              <a:buClr>
                <a:srgbClr val="FFFFFF"/>
              </a:buClr>
              <a:buSzPts val="2000"/>
              <a:buNone/>
              <a:defRPr sz="2000">
                <a:solidFill>
                  <a:srgbClr val="FFFFFF"/>
                </a:solidFill>
              </a:defRPr>
            </a:lvl1pPr>
            <a:lvl2pPr lvl="1" algn="r">
              <a:lnSpc>
                <a:spcPct val="100000"/>
              </a:lnSpc>
              <a:spcBef>
                <a:spcPts val="0"/>
              </a:spcBef>
              <a:spcAft>
                <a:spcPts val="0"/>
              </a:spcAft>
              <a:buClr>
                <a:srgbClr val="FFFFFF"/>
              </a:buClr>
              <a:buSzPts val="2000"/>
              <a:buNone/>
              <a:defRPr sz="2000">
                <a:solidFill>
                  <a:srgbClr val="FFFFFF"/>
                </a:solidFill>
              </a:defRPr>
            </a:lvl2pPr>
            <a:lvl3pPr lvl="2" algn="r">
              <a:lnSpc>
                <a:spcPct val="100000"/>
              </a:lnSpc>
              <a:spcBef>
                <a:spcPts val="0"/>
              </a:spcBef>
              <a:spcAft>
                <a:spcPts val="0"/>
              </a:spcAft>
              <a:buClr>
                <a:srgbClr val="FFFFFF"/>
              </a:buClr>
              <a:buSzPts val="2000"/>
              <a:buNone/>
              <a:defRPr sz="2000">
                <a:solidFill>
                  <a:srgbClr val="FFFFFF"/>
                </a:solidFill>
              </a:defRPr>
            </a:lvl3pPr>
            <a:lvl4pPr lvl="3" algn="r">
              <a:lnSpc>
                <a:spcPct val="100000"/>
              </a:lnSpc>
              <a:spcBef>
                <a:spcPts val="0"/>
              </a:spcBef>
              <a:spcAft>
                <a:spcPts val="0"/>
              </a:spcAft>
              <a:buClr>
                <a:srgbClr val="FFFFFF"/>
              </a:buClr>
              <a:buSzPts val="2000"/>
              <a:buNone/>
              <a:defRPr sz="2000">
                <a:solidFill>
                  <a:srgbClr val="FFFFFF"/>
                </a:solidFill>
              </a:defRPr>
            </a:lvl4pPr>
            <a:lvl5pPr lvl="4" algn="r">
              <a:lnSpc>
                <a:spcPct val="100000"/>
              </a:lnSpc>
              <a:spcBef>
                <a:spcPts val="0"/>
              </a:spcBef>
              <a:spcAft>
                <a:spcPts val="0"/>
              </a:spcAft>
              <a:buClr>
                <a:srgbClr val="FFFFFF"/>
              </a:buClr>
              <a:buSzPts val="2000"/>
              <a:buNone/>
              <a:defRPr sz="2000">
                <a:solidFill>
                  <a:srgbClr val="FFFFFF"/>
                </a:solidFill>
              </a:defRPr>
            </a:lvl5pPr>
            <a:lvl6pPr lvl="5" algn="r">
              <a:lnSpc>
                <a:spcPct val="100000"/>
              </a:lnSpc>
              <a:spcBef>
                <a:spcPts val="0"/>
              </a:spcBef>
              <a:spcAft>
                <a:spcPts val="0"/>
              </a:spcAft>
              <a:buClr>
                <a:srgbClr val="FFFFFF"/>
              </a:buClr>
              <a:buSzPts val="2000"/>
              <a:buNone/>
              <a:defRPr sz="2000">
                <a:solidFill>
                  <a:srgbClr val="FFFFFF"/>
                </a:solidFill>
              </a:defRPr>
            </a:lvl6pPr>
            <a:lvl7pPr lvl="6" algn="r">
              <a:lnSpc>
                <a:spcPct val="100000"/>
              </a:lnSpc>
              <a:spcBef>
                <a:spcPts val="0"/>
              </a:spcBef>
              <a:spcAft>
                <a:spcPts val="0"/>
              </a:spcAft>
              <a:buClr>
                <a:srgbClr val="FFFFFF"/>
              </a:buClr>
              <a:buSzPts val="2000"/>
              <a:buNone/>
              <a:defRPr sz="2000">
                <a:solidFill>
                  <a:srgbClr val="FFFFFF"/>
                </a:solidFill>
              </a:defRPr>
            </a:lvl7pPr>
            <a:lvl8pPr lvl="7" algn="r">
              <a:lnSpc>
                <a:spcPct val="100000"/>
              </a:lnSpc>
              <a:spcBef>
                <a:spcPts val="0"/>
              </a:spcBef>
              <a:spcAft>
                <a:spcPts val="0"/>
              </a:spcAft>
              <a:buClr>
                <a:srgbClr val="FFFFFF"/>
              </a:buClr>
              <a:buSzPts val="2000"/>
              <a:buNone/>
              <a:defRPr sz="2000">
                <a:solidFill>
                  <a:srgbClr val="FFFFFF"/>
                </a:solidFill>
              </a:defRPr>
            </a:lvl8pPr>
            <a:lvl9pPr lvl="8" algn="r">
              <a:lnSpc>
                <a:spcPct val="100000"/>
              </a:lnSpc>
              <a:spcBef>
                <a:spcPts val="0"/>
              </a:spcBef>
              <a:spcAft>
                <a:spcPts val="0"/>
              </a:spcAft>
              <a:buClr>
                <a:srgbClr val="FFFFFF"/>
              </a:buClr>
              <a:buSzPts val="2000"/>
              <a:buNone/>
              <a:defRPr sz="2000">
                <a:solidFill>
                  <a:srgbClr val="FFFFFF"/>
                </a:solidFill>
              </a:defRPr>
            </a:lvl9pPr>
          </a:lstStyle>
          <a:p/>
        </p:txBody>
      </p:sp>
      <p:sp>
        <p:nvSpPr>
          <p:cNvPr id="54" name="Google Shape;54;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AUTOLAYOUT_12">
    <p:bg>
      <p:bgPr>
        <a:solidFill>
          <a:srgbClr val="FFFFFF"/>
        </a:solidFill>
      </p:bgPr>
    </p:bg>
    <p:spTree>
      <p:nvGrpSpPr>
        <p:cNvPr id="55" name="Shape 55"/>
        <p:cNvGrpSpPr/>
        <p:nvPr/>
      </p:nvGrpSpPr>
      <p:grpSpPr>
        <a:xfrm>
          <a:off x="0" y="0"/>
          <a:ext cx="0" cy="0"/>
          <a:chOff x="0" y="0"/>
          <a:chExt cx="0" cy="0"/>
        </a:xfrm>
      </p:grpSpPr>
      <p:sp>
        <p:nvSpPr>
          <p:cNvPr id="56" name="Google Shape;56;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4"/>
          <p:cNvSpPr txBox="1"/>
          <p:nvPr>
            <p:ph type="title"/>
          </p:nvPr>
        </p:nvSpPr>
        <p:spPr>
          <a:xfrm>
            <a:off x="4049113" y="307825"/>
            <a:ext cx="4779300" cy="14181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sz="3000">
                <a:solidFill>
                  <a:srgbClr val="696969"/>
                </a:solidFill>
              </a:defRPr>
            </a:lvl1pPr>
            <a:lvl2pPr lvl="1" algn="l">
              <a:lnSpc>
                <a:spcPct val="100000"/>
              </a:lnSpc>
              <a:spcBef>
                <a:spcPts val="0"/>
              </a:spcBef>
              <a:spcAft>
                <a:spcPts val="0"/>
              </a:spcAft>
              <a:buClr>
                <a:schemeClr val="dk1"/>
              </a:buClr>
              <a:buSzPts val="3000"/>
              <a:buNone/>
              <a:defRPr sz="3000">
                <a:solidFill>
                  <a:srgbClr val="696969"/>
                </a:solidFill>
              </a:defRPr>
            </a:lvl2pPr>
            <a:lvl3pPr lvl="2" algn="l">
              <a:lnSpc>
                <a:spcPct val="100000"/>
              </a:lnSpc>
              <a:spcBef>
                <a:spcPts val="0"/>
              </a:spcBef>
              <a:spcAft>
                <a:spcPts val="0"/>
              </a:spcAft>
              <a:buClr>
                <a:schemeClr val="dk1"/>
              </a:buClr>
              <a:buSzPts val="3000"/>
              <a:buNone/>
              <a:defRPr sz="3000">
                <a:solidFill>
                  <a:srgbClr val="696969"/>
                </a:solidFill>
              </a:defRPr>
            </a:lvl3pPr>
            <a:lvl4pPr lvl="3" algn="l">
              <a:lnSpc>
                <a:spcPct val="100000"/>
              </a:lnSpc>
              <a:spcBef>
                <a:spcPts val="0"/>
              </a:spcBef>
              <a:spcAft>
                <a:spcPts val="0"/>
              </a:spcAft>
              <a:buClr>
                <a:schemeClr val="dk1"/>
              </a:buClr>
              <a:buSzPts val="3000"/>
              <a:buNone/>
              <a:defRPr sz="3000">
                <a:solidFill>
                  <a:srgbClr val="696969"/>
                </a:solidFill>
              </a:defRPr>
            </a:lvl4pPr>
            <a:lvl5pPr lvl="4" algn="l">
              <a:lnSpc>
                <a:spcPct val="100000"/>
              </a:lnSpc>
              <a:spcBef>
                <a:spcPts val="0"/>
              </a:spcBef>
              <a:spcAft>
                <a:spcPts val="0"/>
              </a:spcAft>
              <a:buClr>
                <a:schemeClr val="dk1"/>
              </a:buClr>
              <a:buSzPts val="3000"/>
              <a:buNone/>
              <a:defRPr sz="3000">
                <a:solidFill>
                  <a:srgbClr val="696969"/>
                </a:solidFill>
              </a:defRPr>
            </a:lvl5pPr>
            <a:lvl6pPr lvl="5" algn="l">
              <a:lnSpc>
                <a:spcPct val="100000"/>
              </a:lnSpc>
              <a:spcBef>
                <a:spcPts val="0"/>
              </a:spcBef>
              <a:spcAft>
                <a:spcPts val="0"/>
              </a:spcAft>
              <a:buClr>
                <a:schemeClr val="dk1"/>
              </a:buClr>
              <a:buSzPts val="3000"/>
              <a:buNone/>
              <a:defRPr sz="3000">
                <a:solidFill>
                  <a:srgbClr val="696969"/>
                </a:solidFill>
              </a:defRPr>
            </a:lvl6pPr>
            <a:lvl7pPr lvl="6" algn="l">
              <a:lnSpc>
                <a:spcPct val="100000"/>
              </a:lnSpc>
              <a:spcBef>
                <a:spcPts val="0"/>
              </a:spcBef>
              <a:spcAft>
                <a:spcPts val="0"/>
              </a:spcAft>
              <a:buClr>
                <a:schemeClr val="dk1"/>
              </a:buClr>
              <a:buSzPts val="3000"/>
              <a:buNone/>
              <a:defRPr sz="3000">
                <a:solidFill>
                  <a:srgbClr val="696969"/>
                </a:solidFill>
              </a:defRPr>
            </a:lvl7pPr>
            <a:lvl8pPr lvl="7" algn="l">
              <a:lnSpc>
                <a:spcPct val="100000"/>
              </a:lnSpc>
              <a:spcBef>
                <a:spcPts val="0"/>
              </a:spcBef>
              <a:spcAft>
                <a:spcPts val="0"/>
              </a:spcAft>
              <a:buClr>
                <a:schemeClr val="dk1"/>
              </a:buClr>
              <a:buSzPts val="3000"/>
              <a:buNone/>
              <a:defRPr sz="3000">
                <a:solidFill>
                  <a:srgbClr val="696969"/>
                </a:solidFill>
              </a:defRPr>
            </a:lvl8pPr>
            <a:lvl9pPr lvl="8" algn="l">
              <a:lnSpc>
                <a:spcPct val="100000"/>
              </a:lnSpc>
              <a:spcBef>
                <a:spcPts val="0"/>
              </a:spcBef>
              <a:spcAft>
                <a:spcPts val="0"/>
              </a:spcAft>
              <a:buClr>
                <a:schemeClr val="dk1"/>
              </a:buClr>
              <a:buSzPts val="3000"/>
              <a:buNone/>
              <a:defRPr sz="3000">
                <a:solidFill>
                  <a:srgbClr val="696969"/>
                </a:solidFill>
              </a:defRPr>
            </a:lvl9pPr>
          </a:lstStyle>
          <a:p/>
        </p:txBody>
      </p:sp>
      <p:sp>
        <p:nvSpPr>
          <p:cNvPr id="58" name="Google Shape;58;p14"/>
          <p:cNvSpPr txBox="1"/>
          <p:nvPr>
            <p:ph idx="1" type="body"/>
          </p:nvPr>
        </p:nvSpPr>
        <p:spPr>
          <a:xfrm>
            <a:off x="4054888" y="1808125"/>
            <a:ext cx="4779300" cy="27687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59" name="Google Shape;59;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4.jpg"/><Relationship Id="rId5"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p15"/>
          <p:cNvPicPr preferRelativeResize="0"/>
          <p:nvPr/>
        </p:nvPicPr>
        <p:blipFill rotWithShape="1">
          <a:blip r:embed="rId3">
            <a:alphaModFix amt="65000"/>
          </a:blip>
          <a:srcRect b="0" l="39" r="49" t="0"/>
          <a:stretch/>
        </p:blipFill>
        <p:spPr>
          <a:xfrm>
            <a:off x="0" y="0"/>
            <a:ext cx="9144000" cy="5143500"/>
          </a:xfrm>
          <a:prstGeom prst="rect">
            <a:avLst/>
          </a:prstGeom>
          <a:noFill/>
          <a:ln>
            <a:noFill/>
          </a:ln>
        </p:spPr>
      </p:pic>
      <p:sp>
        <p:nvSpPr>
          <p:cNvPr id="65" name="Google Shape;65;p15"/>
          <p:cNvSpPr txBox="1"/>
          <p:nvPr>
            <p:ph type="ctrTitle"/>
          </p:nvPr>
        </p:nvSpPr>
        <p:spPr>
          <a:xfrm>
            <a:off x="339800" y="2125775"/>
            <a:ext cx="8453100" cy="15783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Stormwater</a:t>
            </a:r>
            <a:endParaRPr/>
          </a:p>
        </p:txBody>
      </p:sp>
      <p:sp>
        <p:nvSpPr>
          <p:cNvPr id="66" name="Google Shape;66;p15"/>
          <p:cNvSpPr txBox="1"/>
          <p:nvPr>
            <p:ph idx="1" type="subTitle"/>
          </p:nvPr>
        </p:nvSpPr>
        <p:spPr>
          <a:xfrm>
            <a:off x="339925" y="3856800"/>
            <a:ext cx="8453100" cy="3621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How rain and runoff impact our waterways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16"/>
          <p:cNvPicPr preferRelativeResize="0"/>
          <p:nvPr/>
        </p:nvPicPr>
        <p:blipFill>
          <a:blip r:embed="rId3">
            <a:alphaModFix/>
          </a:blip>
          <a:stretch>
            <a:fillRect/>
          </a:stretch>
        </p:blipFill>
        <p:spPr>
          <a:xfrm>
            <a:off x="1745927" y="43500"/>
            <a:ext cx="5652148" cy="5056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id="76" name="Google Shape;76;p17"/>
          <p:cNvPicPr preferRelativeResize="0"/>
          <p:nvPr/>
        </p:nvPicPr>
        <p:blipFill>
          <a:blip r:embed="rId3">
            <a:alphaModFix/>
          </a:blip>
          <a:stretch>
            <a:fillRect/>
          </a:stretch>
        </p:blipFill>
        <p:spPr>
          <a:xfrm>
            <a:off x="1750938" y="47999"/>
            <a:ext cx="5642134" cy="5047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p18"/>
          <p:cNvPicPr preferRelativeResize="0"/>
          <p:nvPr/>
        </p:nvPicPr>
        <p:blipFill>
          <a:blip r:embed="rId3">
            <a:alphaModFix/>
          </a:blip>
          <a:stretch>
            <a:fillRect/>
          </a:stretch>
        </p:blipFill>
        <p:spPr>
          <a:xfrm>
            <a:off x="1516725" y="208250"/>
            <a:ext cx="6110553" cy="4727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19"/>
          <p:cNvPicPr preferRelativeResize="0"/>
          <p:nvPr/>
        </p:nvPicPr>
        <p:blipFill rotWithShape="1">
          <a:blip r:embed="rId3">
            <a:alphaModFix/>
          </a:blip>
          <a:srcRect b="0" l="5578" r="5587" t="0"/>
          <a:stretch/>
        </p:blipFill>
        <p:spPr>
          <a:xfrm>
            <a:off x="3" y="0"/>
            <a:ext cx="3445527" cy="2571753"/>
          </a:xfrm>
          <a:prstGeom prst="rect">
            <a:avLst/>
          </a:prstGeom>
          <a:noFill/>
          <a:ln>
            <a:noFill/>
          </a:ln>
        </p:spPr>
      </p:pic>
      <p:pic>
        <p:nvPicPr>
          <p:cNvPr id="87" name="Google Shape;87;p19"/>
          <p:cNvPicPr preferRelativeResize="0"/>
          <p:nvPr/>
        </p:nvPicPr>
        <p:blipFill rotWithShape="1">
          <a:blip r:embed="rId4">
            <a:alphaModFix/>
          </a:blip>
          <a:srcRect b="22006" l="0" r="0" t="22011"/>
          <a:stretch/>
        </p:blipFill>
        <p:spPr>
          <a:xfrm>
            <a:off x="0" y="2571750"/>
            <a:ext cx="3445525" cy="2571752"/>
          </a:xfrm>
          <a:prstGeom prst="rect">
            <a:avLst/>
          </a:prstGeom>
          <a:noFill/>
          <a:ln>
            <a:noFill/>
          </a:ln>
        </p:spPr>
      </p:pic>
      <p:sp>
        <p:nvSpPr>
          <p:cNvPr id="88" name="Google Shape;88;p19"/>
          <p:cNvSpPr txBox="1"/>
          <p:nvPr>
            <p:ph type="title"/>
          </p:nvPr>
        </p:nvSpPr>
        <p:spPr>
          <a:xfrm>
            <a:off x="4049113" y="307825"/>
            <a:ext cx="4779300" cy="1418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000000"/>
                </a:solidFill>
              </a:rPr>
              <a:t>How does stormwater influence water quality?</a:t>
            </a:r>
            <a:endParaRPr>
              <a:solidFill>
                <a:srgbClr val="000000"/>
              </a:solidFill>
            </a:endParaRPr>
          </a:p>
        </p:txBody>
      </p:sp>
      <p:sp>
        <p:nvSpPr>
          <p:cNvPr id="89" name="Google Shape;89;p19"/>
          <p:cNvSpPr txBox="1"/>
          <p:nvPr>
            <p:ph idx="1" type="body"/>
          </p:nvPr>
        </p:nvSpPr>
        <p:spPr>
          <a:xfrm>
            <a:off x="4054888" y="1808125"/>
            <a:ext cx="4779300" cy="2768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696969"/>
              </a:buClr>
              <a:buSzPts val="1800"/>
              <a:buChar char="●"/>
            </a:pPr>
            <a:r>
              <a:rPr lang="en" sz="1800">
                <a:solidFill>
                  <a:srgbClr val="696969"/>
                </a:solidFill>
              </a:rPr>
              <a:t>Changes in temperature, sediment loads, chemicals from vehicles, pesticides, nutrients, bacteria, road salts, heavy metals, debris, etc.</a:t>
            </a:r>
            <a:endParaRPr sz="1800">
              <a:solidFill>
                <a:srgbClr val="696969"/>
              </a:solidFill>
            </a:endParaRPr>
          </a:p>
        </p:txBody>
      </p:sp>
      <p:pic>
        <p:nvPicPr>
          <p:cNvPr id="90" name="Google Shape;90;p19"/>
          <p:cNvPicPr preferRelativeResize="0"/>
          <p:nvPr/>
        </p:nvPicPr>
        <p:blipFill>
          <a:blip r:embed="rId5">
            <a:alphaModFix/>
          </a:blip>
          <a:stretch>
            <a:fillRect/>
          </a:stretch>
        </p:blipFill>
        <p:spPr>
          <a:xfrm>
            <a:off x="83676" y="1954675"/>
            <a:ext cx="8976649" cy="1234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20"/>
          <p:cNvPicPr preferRelativeResize="0"/>
          <p:nvPr/>
        </p:nvPicPr>
        <p:blipFill rotWithShape="1">
          <a:blip r:embed="rId3">
            <a:alphaModFix/>
          </a:blip>
          <a:srcRect b="0" l="0" r="0" t="41245"/>
          <a:stretch/>
        </p:blipFill>
        <p:spPr>
          <a:xfrm>
            <a:off x="0" y="3845201"/>
            <a:ext cx="9144000" cy="1298300"/>
          </a:xfrm>
          <a:prstGeom prst="rect">
            <a:avLst/>
          </a:prstGeom>
          <a:noFill/>
          <a:ln>
            <a:noFill/>
          </a:ln>
        </p:spPr>
      </p:pic>
      <p:sp>
        <p:nvSpPr>
          <p:cNvPr id="96" name="Google Shape;96;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Pervious/Impervious Activity</a:t>
            </a:r>
            <a:endParaRPr/>
          </a:p>
        </p:txBody>
      </p:sp>
      <p:sp>
        <p:nvSpPr>
          <p:cNvPr id="97" name="Google Shape;97;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Split into 4 groups</a:t>
            </a:r>
            <a:endParaRPr/>
          </a:p>
          <a:p>
            <a:pPr indent="-317500" lvl="1" marL="914400" rtl="0" algn="l">
              <a:spcBef>
                <a:spcPts val="0"/>
              </a:spcBef>
              <a:spcAft>
                <a:spcPts val="0"/>
              </a:spcAft>
              <a:buSzPts val="1400"/>
              <a:buAutoNum type="alphaLcPeriod"/>
            </a:pPr>
            <a:r>
              <a:rPr lang="en"/>
              <a:t>Grass</a:t>
            </a:r>
            <a:endParaRPr/>
          </a:p>
          <a:p>
            <a:pPr indent="-317500" lvl="1" marL="914400" rtl="0" algn="l">
              <a:spcBef>
                <a:spcPts val="0"/>
              </a:spcBef>
              <a:spcAft>
                <a:spcPts val="0"/>
              </a:spcAft>
              <a:buSzPts val="1400"/>
              <a:buAutoNum type="alphaLcPeriod"/>
            </a:pPr>
            <a:r>
              <a:rPr lang="en"/>
              <a:t>Parking lot</a:t>
            </a:r>
            <a:endParaRPr/>
          </a:p>
          <a:p>
            <a:pPr indent="-317500" lvl="1" marL="914400" rtl="0" algn="l">
              <a:spcBef>
                <a:spcPts val="0"/>
              </a:spcBef>
              <a:spcAft>
                <a:spcPts val="0"/>
              </a:spcAft>
              <a:buSzPts val="1400"/>
              <a:buAutoNum type="alphaLcPeriod"/>
            </a:pPr>
            <a:r>
              <a:rPr lang="en"/>
              <a:t>Baseball field</a:t>
            </a:r>
            <a:endParaRPr/>
          </a:p>
          <a:p>
            <a:pPr indent="-317500" lvl="1" marL="914400" rtl="0" algn="l">
              <a:spcBef>
                <a:spcPts val="0"/>
              </a:spcBef>
              <a:spcAft>
                <a:spcPts val="0"/>
              </a:spcAft>
              <a:buSzPts val="1400"/>
              <a:buAutoNum type="alphaLcPeriod"/>
            </a:pPr>
            <a:r>
              <a:rPr lang="en"/>
              <a:t>Forest</a:t>
            </a:r>
            <a:endParaRPr/>
          </a:p>
          <a:p>
            <a:pPr indent="-342900" lvl="0" marL="457200" rtl="0" algn="l">
              <a:spcBef>
                <a:spcPts val="0"/>
              </a:spcBef>
              <a:spcAft>
                <a:spcPts val="0"/>
              </a:spcAft>
              <a:buSzPts val="1800"/>
              <a:buAutoNum type="arabicPeriod"/>
            </a:pPr>
            <a:r>
              <a:rPr lang="en"/>
              <a:t>“Test” your surface</a:t>
            </a:r>
            <a:endParaRPr/>
          </a:p>
          <a:p>
            <a:pPr indent="-317500" lvl="1" marL="914400" rtl="0" algn="l">
              <a:spcBef>
                <a:spcPts val="0"/>
              </a:spcBef>
              <a:spcAft>
                <a:spcPts val="0"/>
              </a:spcAft>
              <a:buSzPts val="1400"/>
              <a:buAutoNum type="alphaLcPeriod"/>
            </a:pPr>
            <a:r>
              <a:rPr lang="en"/>
              <a:t>Pour water</a:t>
            </a:r>
            <a:endParaRPr/>
          </a:p>
          <a:p>
            <a:pPr indent="-317500" lvl="1" marL="914400" rtl="0" algn="l">
              <a:spcBef>
                <a:spcPts val="0"/>
              </a:spcBef>
              <a:spcAft>
                <a:spcPts val="0"/>
              </a:spcAft>
              <a:buSzPts val="1400"/>
              <a:buAutoNum type="alphaLcPeriod"/>
            </a:pPr>
            <a:r>
              <a:rPr lang="en"/>
              <a:t>Time infiltration</a:t>
            </a:r>
            <a:endParaRPr/>
          </a:p>
        </p:txBody>
      </p:sp>
      <p:pic>
        <p:nvPicPr>
          <p:cNvPr id="98" name="Google Shape;98;p20"/>
          <p:cNvPicPr preferRelativeResize="0"/>
          <p:nvPr/>
        </p:nvPicPr>
        <p:blipFill>
          <a:blip r:embed="rId4">
            <a:alphaModFix/>
          </a:blip>
          <a:stretch>
            <a:fillRect/>
          </a:stretch>
        </p:blipFill>
        <p:spPr>
          <a:xfrm>
            <a:off x="5124500" y="1381622"/>
            <a:ext cx="2589650" cy="31872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21"/>
          <p:cNvPicPr preferRelativeResize="0"/>
          <p:nvPr/>
        </p:nvPicPr>
        <p:blipFill>
          <a:blip r:embed="rId3">
            <a:alphaModFix/>
          </a:blip>
          <a:stretch>
            <a:fillRect/>
          </a:stretch>
        </p:blipFill>
        <p:spPr>
          <a:xfrm flipH="1">
            <a:off x="1766450" y="2649800"/>
            <a:ext cx="1584900" cy="1584900"/>
          </a:xfrm>
          <a:prstGeom prst="rect">
            <a:avLst/>
          </a:prstGeom>
          <a:noFill/>
          <a:ln>
            <a:noFill/>
          </a:ln>
        </p:spPr>
      </p:pic>
      <p:sp>
        <p:nvSpPr>
          <p:cNvPr id="104" name="Google Shape;104;p21"/>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Low Impact Development</a:t>
            </a:r>
            <a:endParaRPr sz="1800"/>
          </a:p>
          <a:p>
            <a:pPr indent="0" lvl="0" marL="0" rtl="0" algn="l">
              <a:spcBef>
                <a:spcPts val="1600"/>
              </a:spcBef>
              <a:spcAft>
                <a:spcPts val="0"/>
              </a:spcAft>
              <a:buNone/>
            </a:pPr>
            <a:r>
              <a:rPr lang="en" sz="1800"/>
              <a:t>Marine Debris Action Plans</a:t>
            </a:r>
            <a:endParaRPr sz="1800"/>
          </a:p>
          <a:p>
            <a:pPr indent="0" lvl="0" marL="0" rtl="0" algn="l">
              <a:spcBef>
                <a:spcPts val="1600"/>
              </a:spcBef>
              <a:spcAft>
                <a:spcPts val="0"/>
              </a:spcAft>
              <a:buNone/>
            </a:pPr>
            <a:r>
              <a:rPr lang="en" sz="1800"/>
              <a:t>Clean-Ups</a:t>
            </a:r>
            <a:endParaRPr sz="1800"/>
          </a:p>
          <a:p>
            <a:pPr indent="0" lvl="0" marL="0" rtl="0" algn="l">
              <a:spcBef>
                <a:spcPts val="1600"/>
              </a:spcBef>
              <a:spcAft>
                <a:spcPts val="0"/>
              </a:spcAft>
              <a:buNone/>
            </a:pPr>
            <a:r>
              <a:rPr lang="en" sz="1800"/>
              <a:t>Citizen Science</a:t>
            </a:r>
            <a:endParaRPr sz="1800"/>
          </a:p>
          <a:p>
            <a:pPr indent="0" lvl="0" marL="0" rtl="0" algn="l">
              <a:spcBef>
                <a:spcPts val="1600"/>
              </a:spcBef>
              <a:spcAft>
                <a:spcPts val="1600"/>
              </a:spcAft>
              <a:buNone/>
            </a:pPr>
            <a:r>
              <a:t/>
            </a:r>
            <a:endParaRPr sz="1800"/>
          </a:p>
        </p:txBody>
      </p:sp>
      <p:sp>
        <p:nvSpPr>
          <p:cNvPr id="105" name="Google Shape;105;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Prevention Methods</a:t>
            </a:r>
            <a:endParaRPr/>
          </a:p>
        </p:txBody>
      </p:sp>
      <p:pic>
        <p:nvPicPr>
          <p:cNvPr id="106" name="Google Shape;106;p21"/>
          <p:cNvPicPr preferRelativeResize="0"/>
          <p:nvPr/>
        </p:nvPicPr>
        <p:blipFill>
          <a:blip r:embed="rId4">
            <a:alphaModFix/>
          </a:blip>
          <a:stretch>
            <a:fillRect/>
          </a:stretch>
        </p:blipFill>
        <p:spPr>
          <a:xfrm>
            <a:off x="4972925" y="256550"/>
            <a:ext cx="3576975" cy="4630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