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62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CF3C8F6-8B08-49BD-BC7A-C57E4B98E4A9}"/>
    <pc:docChg chg="modSld">
      <pc:chgData name="" userId="" providerId="" clId="Web-{6CF3C8F6-8B08-49BD-BC7A-C57E4B98E4A9}" dt="2019-07-29T13:30:54.337" v="97" actId="20577"/>
      <pc:docMkLst>
        <pc:docMk/>
      </pc:docMkLst>
      <pc:sldChg chg="modSp">
        <pc:chgData name="" userId="" providerId="" clId="Web-{6CF3C8F6-8B08-49BD-BC7A-C57E4B98E4A9}" dt="2019-07-29T13:30:54.337" v="96" actId="20577"/>
        <pc:sldMkLst>
          <pc:docMk/>
          <pc:sldMk cId="2978842251" sldId="257"/>
        </pc:sldMkLst>
        <pc:spChg chg="mod">
          <ac:chgData name="" userId="" providerId="" clId="Web-{6CF3C8F6-8B08-49BD-BC7A-C57E4B98E4A9}" dt="2019-07-29T13:30:54.337" v="96" actId="20577"/>
          <ac:spMkLst>
            <pc:docMk/>
            <pc:sldMk cId="2978842251" sldId="257"/>
            <ac:spMk id="3" creationId="{B8FDBEBF-6F59-449A-8A69-F0CBAB14A529}"/>
          </ac:spMkLst>
        </pc:spChg>
      </pc:sldChg>
      <pc:sldChg chg="modSp">
        <pc:chgData name="" userId="" providerId="" clId="Web-{6CF3C8F6-8B08-49BD-BC7A-C57E4B98E4A9}" dt="2019-07-29T13:23:25.251" v="25" actId="14100"/>
        <pc:sldMkLst>
          <pc:docMk/>
          <pc:sldMk cId="1020298199" sldId="262"/>
        </pc:sldMkLst>
        <pc:graphicFrameChg chg="mod modGraphic">
          <ac:chgData name="" userId="" providerId="" clId="Web-{6CF3C8F6-8B08-49BD-BC7A-C57E4B98E4A9}" dt="2019-07-29T13:23:08.376" v="23"/>
          <ac:graphicFrameMkLst>
            <pc:docMk/>
            <pc:sldMk cId="1020298199" sldId="262"/>
            <ac:graphicFrameMk id="4" creationId="{068C7AE9-6ADA-4CA9-8EFC-4AB148BB476F}"/>
          </ac:graphicFrameMkLst>
        </pc:graphicFrameChg>
        <pc:picChg chg="mod">
          <ac:chgData name="" userId="" providerId="" clId="Web-{6CF3C8F6-8B08-49BD-BC7A-C57E4B98E4A9}" dt="2019-07-29T13:23:25.251" v="25" actId="14100"/>
          <ac:picMkLst>
            <pc:docMk/>
            <pc:sldMk cId="1020298199" sldId="262"/>
            <ac:picMk id="12" creationId="{EB7A2B16-3119-485A-B436-D0E0882562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03061-BF25-49D1-ABB3-ED67925E06C3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4B0EF-CCD5-42D4-A61E-084F3015A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2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may be more answers than the key contains. Up to teachers discretion.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9583C-07D0-4239-9B84-CC044E4928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3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9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7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2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9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8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5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0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FCE8A-C6C3-4953-B8AA-37AFE0CFB33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E07EA-C7F4-4DF5-BF3C-D02493128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6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ssionate-psyche.blogspot.com/2012/02/thats-motto-of-brady-oyster-company-and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ssionate-psyche.blogspot.com/2012/02/thats-motto-of-brady-oyster-company-a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EDA1-BF95-419D-A440-57D5D129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Bingo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DBEBF-6F59-449A-8A69-F0CBAB14A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1939897"/>
            <a:ext cx="5915025" cy="580178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Find (or imagine) something that…</a:t>
            </a:r>
          </a:p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Fill in what you saw or have learned before</a:t>
            </a:r>
            <a:endParaRPr lang="en-US" sz="2800" dirty="0">
              <a:latin typeface="+mj-lt"/>
              <a:ea typeface="+mj-ea"/>
              <a:cs typeface="Calibri Light"/>
            </a:endParaRPr>
          </a:p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Calibri Light"/>
              </a:rPr>
              <a:t>Can be anything within the oyster reef ecosystem (reef itself and nearby waters)</a:t>
            </a:r>
          </a:p>
          <a:p>
            <a:pPr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Each box MUST have something filled in to count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Options for bonus points with extra details/descriptions (up to teacher)</a:t>
            </a:r>
            <a:endParaRPr lang="en-US" sz="2800" dirty="0">
              <a:latin typeface="+mj-lt"/>
              <a:ea typeface="+mj-ea"/>
              <a:cs typeface="Calibri Light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Can repeat answers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Can use ‘mangrove’ in the answer but need elaboration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Can be in groups (depending on class)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>
                <a:latin typeface="+mj-lt"/>
                <a:ea typeface="+mj-ea"/>
                <a:cs typeface="+mj-cs"/>
              </a:rPr>
              <a:t>Ask for help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sz="2800" dirty="0">
              <a:latin typeface="+mj-lt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4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1FCBFB-224E-4243-A9EE-CDC869B95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60033"/>
              </p:ext>
            </p:extLst>
          </p:nvPr>
        </p:nvGraphicFramePr>
        <p:xfrm>
          <a:off x="159152" y="92597"/>
          <a:ext cx="6580110" cy="89774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3670">
                  <a:extLst>
                    <a:ext uri="{9D8B030D-6E8A-4147-A177-3AD203B41FA5}">
                      <a16:colId xmlns:a16="http://schemas.microsoft.com/office/drawing/2014/main" val="1904453458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377632961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1730345932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166916343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4292324333"/>
                    </a:ext>
                  </a:extLst>
                </a:gridCol>
                <a:gridCol w="1161288">
                  <a:extLst>
                    <a:ext uri="{9D8B030D-6E8A-4147-A177-3AD203B41FA5}">
                      <a16:colId xmlns:a16="http://schemas.microsoft.com/office/drawing/2014/main" val="2299593785"/>
                    </a:ext>
                  </a:extLst>
                </a:gridCol>
              </a:tblGrid>
              <a:tr h="6481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</a:endParaRPr>
                    </a:p>
                  </a:txBody>
                  <a:tcPr marL="29355" marR="29355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6928596"/>
                  </a:ext>
                </a:extLst>
              </a:tr>
              <a:tr h="2974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B</a:t>
                      </a:r>
                      <a:endParaRPr lang="en-US" sz="2400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I</a:t>
                      </a:r>
                      <a:endParaRPr lang="en-US" sz="2400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</a:t>
                      </a:r>
                      <a:endParaRPr lang="en-US" sz="2400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cap="none" spc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G</a:t>
                      </a:r>
                      <a:endParaRPr lang="en-US" sz="2400" b="1" cap="none" spc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O</a:t>
                      </a:r>
                      <a:endParaRPr lang="en-US" sz="24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7570005"/>
                  </a:ext>
                </a:extLst>
              </a:tr>
              <a:tr h="1591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1</a:t>
                      </a:r>
                      <a:endParaRPr lang="en-US" sz="16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Provides food to humans: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Has economic value ($):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Can be a group/ social activity: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Can help reduce erosion: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Can be used as raw materials (for building or fuel etc.):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102431579"/>
                  </a:ext>
                </a:extLst>
              </a:tr>
              <a:tr h="1591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2</a:t>
                      </a:r>
                      <a:endParaRPr lang="en-US" sz="16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Provides/part of a recreation activity: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Could be a restoration opportunity: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Betters water quality: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Can be used as a source of energy: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Offers a physical activity opportunity: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781768395"/>
                  </a:ext>
                </a:extLst>
              </a:tr>
              <a:tr h="1591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3</a:t>
                      </a:r>
                      <a:endParaRPr lang="en-US" sz="16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Can inspire art: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Could be a community activity</a:t>
                      </a:r>
                      <a:r>
                        <a:rPr lang="en-US" sz="1200">
                          <a:effectLst/>
                        </a:rPr>
                        <a:t>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Helps buffer waves: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Bird sighting: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213356214"/>
                  </a:ext>
                </a:extLst>
              </a:tr>
              <a:tr h="1591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4</a:t>
                      </a:r>
                      <a:endParaRPr lang="en-US" sz="16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 surrounding habitat: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Fish sighting: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Provides a recreation job: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Provides an education opportunity: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Helps commercial fishing industry: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3975344163"/>
                  </a:ext>
                </a:extLst>
              </a:tr>
              <a:tr h="159105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 5</a:t>
                      </a:r>
                      <a:endParaRPr lang="en-US" sz="16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Shellfish sighting: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Removes pollutants from water through: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Could be a science project idea: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Something you like about this habitat: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Mammal sighting: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657155658"/>
                  </a:ext>
                </a:extLst>
              </a:tr>
            </a:tbl>
          </a:graphicData>
        </a:graphic>
      </p:graphicFrame>
      <p:sp>
        <p:nvSpPr>
          <p:cNvPr id="5" name="Text Box 1">
            <a:extLst>
              <a:ext uri="{FF2B5EF4-FFF2-40B4-BE49-F238E27FC236}">
                <a16:creationId xmlns:a16="http://schemas.microsoft.com/office/drawing/2014/main" id="{F3A34281-6AD5-4D2A-B8B7-5C8B4151F18B}"/>
              </a:ext>
            </a:extLst>
          </p:cNvPr>
          <p:cNvSpPr txBox="1"/>
          <p:nvPr/>
        </p:nvSpPr>
        <p:spPr>
          <a:xfrm>
            <a:off x="1158137" y="51311"/>
            <a:ext cx="5375708" cy="6663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Ecosystem Services!</a:t>
            </a:r>
            <a:endParaRPr lang="en-US" sz="11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C1995B81-CD2E-4685-A3DE-616634549BA9}"/>
              </a:ext>
            </a:extLst>
          </p:cNvPr>
          <p:cNvSpPr txBox="1"/>
          <p:nvPr/>
        </p:nvSpPr>
        <p:spPr>
          <a:xfrm rot="16200000">
            <a:off x="-3484765" y="4764694"/>
            <a:ext cx="7807704" cy="51986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V Boli" panose="02000500030200090000" pitchFamily="2" charset="0"/>
                <a:cs typeface="Times New Roman" panose="02020603050405020304" pitchFamily="18" charset="0"/>
              </a:rPr>
              <a:t>Find (or imagine) something that…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5853F3-77E3-41C7-8856-5D3FA2601E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7350" r="72834"/>
          <a:stretch/>
        </p:blipFill>
        <p:spPr>
          <a:xfrm>
            <a:off x="3287210" y="4292066"/>
            <a:ext cx="1117560" cy="16088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8B2E03A-EDED-4124-9DE1-B4B6C1DD9C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388790" y="4643879"/>
            <a:ext cx="914400" cy="9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3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8C7AE9-6ADA-4CA9-8EFC-4AB148BB4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23226"/>
              </p:ext>
            </p:extLst>
          </p:nvPr>
        </p:nvGraphicFramePr>
        <p:xfrm>
          <a:off x="80578" y="98855"/>
          <a:ext cx="6696850" cy="89405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5032">
                  <a:extLst>
                    <a:ext uri="{9D8B030D-6E8A-4147-A177-3AD203B41FA5}">
                      <a16:colId xmlns:a16="http://schemas.microsoft.com/office/drawing/2014/main" val="175805698"/>
                    </a:ext>
                  </a:extLst>
                </a:gridCol>
                <a:gridCol w="1117972">
                  <a:extLst>
                    <a:ext uri="{9D8B030D-6E8A-4147-A177-3AD203B41FA5}">
                      <a16:colId xmlns:a16="http://schemas.microsoft.com/office/drawing/2014/main" val="282161135"/>
                    </a:ext>
                  </a:extLst>
                </a:gridCol>
                <a:gridCol w="1223319">
                  <a:extLst>
                    <a:ext uri="{9D8B030D-6E8A-4147-A177-3AD203B41FA5}">
                      <a16:colId xmlns:a16="http://schemas.microsoft.com/office/drawing/2014/main" val="3432794542"/>
                    </a:ext>
                  </a:extLst>
                </a:gridCol>
                <a:gridCol w="1215663">
                  <a:extLst>
                    <a:ext uri="{9D8B030D-6E8A-4147-A177-3AD203B41FA5}">
                      <a16:colId xmlns:a16="http://schemas.microsoft.com/office/drawing/2014/main" val="1865148589"/>
                    </a:ext>
                  </a:extLst>
                </a:gridCol>
                <a:gridCol w="1151431">
                  <a:extLst>
                    <a:ext uri="{9D8B030D-6E8A-4147-A177-3AD203B41FA5}">
                      <a16:colId xmlns:a16="http://schemas.microsoft.com/office/drawing/2014/main" val="2887511717"/>
                    </a:ext>
                  </a:extLst>
                </a:gridCol>
                <a:gridCol w="1123433">
                  <a:extLst>
                    <a:ext uri="{9D8B030D-6E8A-4147-A177-3AD203B41FA5}">
                      <a16:colId xmlns:a16="http://schemas.microsoft.com/office/drawing/2014/main" val="3720405633"/>
                    </a:ext>
                  </a:extLst>
                </a:gridCol>
              </a:tblGrid>
              <a:tr h="7564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6113754"/>
                  </a:ext>
                </a:extLst>
              </a:tr>
              <a:tr h="442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B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I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N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G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cap="none" spc="0" dirty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</a:rPr>
                        <a:t>O</a:t>
                      </a:r>
                      <a:endParaRPr lang="en-US" sz="2800" b="1" cap="none" spc="0" dirty="0">
                        <a:ln w="9525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12700" dist="38100" dir="2700000" algn="tl" rotWithShape="0">
                            <a:schemeClr val="bg1">
                              <a:lumMod val="50000"/>
                            </a:scheme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77974457"/>
                  </a:ext>
                </a:extLst>
              </a:tr>
              <a:tr h="15976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 food to humans: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</a:rPr>
                        <a:t>Oyster itself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Shellfish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Has economic value ($):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Wood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Property protection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Fish/food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Jobs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Ecotourism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Restoration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be a group/ social activity: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Boating </a:t>
                      </a:r>
                      <a:b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</a:b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Restoration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help reduce erosion: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Reefs trap sediment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Nearby habitats too- sea/shore grass, marsh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be used as raw materials (for building or fuel etc.):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Oyster shell hash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(called Tabby concrete/stucco)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3705064929"/>
                  </a:ext>
                </a:extLst>
              </a:tr>
              <a:tr h="14667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Provides/part of a recreation activity: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Swimming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Boating 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Could be a restoration opportunity: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Laying down oyster bags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Betters water quality: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Sediment trapping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Filter pollutants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 algae </a:t>
                      </a:r>
                    </a:p>
                  </a:txBody>
                  <a:tcPr marL="29355" marR="2935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be used as a source of energy: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Food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Offers a physical activity opportunity: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Swimming </a:t>
                      </a: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1458019586"/>
                  </a:ext>
                </a:extLst>
              </a:tr>
              <a:tr h="15396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Can inspire art: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Pretty much anything 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Could be a community activity: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Restoration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Clean-up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 walks/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Viewing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Helps buffer waves:</a:t>
                      </a:r>
                      <a:endParaRPr lang="en-US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Reef itself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Bird sighting: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12855273"/>
                  </a:ext>
                </a:extLst>
              </a:tr>
              <a:tr h="1521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Is surrounding habitat: 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Salt marsh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Sea/shore grass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Freshwater lagoon/pond</a:t>
                      </a:r>
                    </a:p>
                    <a:p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Mangroves</a:t>
                      </a: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Fish sighting: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 a recreation job:</a:t>
                      </a:r>
                      <a:b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Kayaking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Paddle boarding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Fishing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Boating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guided tours</a:t>
                      </a:r>
                    </a:p>
                  </a:txBody>
                  <a:tcPr marL="29355" marR="2935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Provides an education opportunity: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NCNERR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Ecotourism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Field-trips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Many others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Helps commercial fishing industry: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Nursery grounds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Improves water quality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Tourism</a:t>
                      </a: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581491166"/>
                  </a:ext>
                </a:extLst>
              </a:tr>
              <a:tr h="15086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5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Shellfish sighting: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Removes pollutants from water through: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Filtration</a:t>
                      </a: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Could be a science project idea: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 range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Something you like about this habitat: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Mammal sighting: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none, just put a correct answer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55" marR="29355" marT="0" marB="0"/>
                </a:tc>
                <a:extLst>
                  <a:ext uri="{0D108BD9-81ED-4DB2-BD59-A6C34878D82A}">
                    <a16:rowId xmlns:a16="http://schemas.microsoft.com/office/drawing/2014/main" val="2683562848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CFE09145-467C-4177-A574-40033B17B1ED}"/>
              </a:ext>
            </a:extLst>
          </p:cNvPr>
          <p:cNvSpPr txBox="1"/>
          <p:nvPr/>
        </p:nvSpPr>
        <p:spPr>
          <a:xfrm rot="16200000">
            <a:off x="-3810502" y="4292987"/>
            <a:ext cx="8529476" cy="7473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Find or imagine something that…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(Each box MUST have sometime filled in to count…Can repeat answers and use ‘mangrove’ in the answer…More details=better)</a:t>
            </a:r>
            <a:endParaRPr lang="en-US" sz="14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601B77D2-5537-42B5-9255-2F272D21A2FD}"/>
              </a:ext>
            </a:extLst>
          </p:cNvPr>
          <p:cNvSpPr txBox="1"/>
          <p:nvPr/>
        </p:nvSpPr>
        <p:spPr>
          <a:xfrm>
            <a:off x="1417633" y="98855"/>
            <a:ext cx="4924425" cy="1076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Ecosystem Services!</a:t>
            </a:r>
            <a:endParaRPr lang="en-US" sz="11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0C07787-3AE7-42FB-949E-9443A79CA5D2}"/>
              </a:ext>
            </a:extLst>
          </p:cNvPr>
          <p:cNvSpPr txBox="1">
            <a:spLocks/>
          </p:cNvSpPr>
          <p:nvPr/>
        </p:nvSpPr>
        <p:spPr>
          <a:xfrm rot="167157">
            <a:off x="2761558" y="4666650"/>
            <a:ext cx="2236573" cy="3027404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Up">
              <a:avLst>
                <a:gd name="adj" fmla="val 5750522"/>
              </a:avLst>
            </a:prstTxWarp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latin typeface="+mn-lt"/>
              </a:rPr>
              <a:t>FREE SPACE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A524B9-DDFA-4634-BE4E-00099536E815}"/>
              </a:ext>
            </a:extLst>
          </p:cNvPr>
          <p:cNvSpPr txBox="1">
            <a:spLocks/>
          </p:cNvSpPr>
          <p:nvPr/>
        </p:nvSpPr>
        <p:spPr>
          <a:xfrm>
            <a:off x="2761558" y="3974967"/>
            <a:ext cx="2236573" cy="1865871"/>
          </a:xfrm>
          <a:prstGeom prst="rect">
            <a:avLst/>
          </a:prstGeom>
        </p:spPr>
        <p:txBody>
          <a:bodyPr spcFirstLastPara="1" vert="horz" lIns="91440" tIns="45720" rIns="91440" bIns="45720" numCol="1" rtlCol="0" anchor="b">
            <a:prstTxWarp prst="textArchDown">
              <a:avLst/>
            </a:prstTxWarp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latin typeface="+mn-lt"/>
              </a:rPr>
              <a:t>FREE SPACE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99CD0C-95BC-43EE-BF45-F1CB9409B238}"/>
              </a:ext>
            </a:extLst>
          </p:cNvPr>
          <p:cNvSpPr txBox="1"/>
          <p:nvPr/>
        </p:nvSpPr>
        <p:spPr>
          <a:xfrm>
            <a:off x="515942" y="0"/>
            <a:ext cx="7473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K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E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B7A2B16-3119-485A-B436-D0E088256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22644" y="4870868"/>
            <a:ext cx="914400" cy="80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98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FFFFFF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520</Words>
  <Application>Microsoft Office PowerPoint</Application>
  <PresentationFormat>Letter Paper (8.5x11 in)</PresentationFormat>
  <Paragraphs>163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Bingo Rules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rodriguez</dc:creator>
  <cp:lastModifiedBy>natalie rodriguez</cp:lastModifiedBy>
  <cp:revision>18</cp:revision>
  <dcterms:created xsi:type="dcterms:W3CDTF">2019-07-10T19:56:04Z</dcterms:created>
  <dcterms:modified xsi:type="dcterms:W3CDTF">2019-07-29T13:31:17Z</dcterms:modified>
</cp:coreProperties>
</file>