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6" r:id="rId2"/>
    <p:sldId id="257" r:id="rId3"/>
    <p:sldId id="259" r:id="rId4"/>
    <p:sldId id="263" r:id="rId5"/>
    <p:sldId id="260" r:id="rId6"/>
    <p:sldId id="273" r:id="rId7"/>
    <p:sldId id="267" r:id="rId8"/>
    <p:sldId id="272" r:id="rId9"/>
    <p:sldId id="271" r:id="rId10"/>
    <p:sldId id="261" r:id="rId11"/>
    <p:sldId id="258" r:id="rId12"/>
    <p:sldId id="264" r:id="rId13"/>
    <p:sldId id="270" r:id="rId14"/>
    <p:sldId id="265" r:id="rId15"/>
    <p:sldId id="269" r:id="rId16"/>
    <p:sldId id="266"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8C71AC6-1939-4FED-969C-647709DE3472}">
          <p14:sldIdLst>
            <p14:sldId id="256"/>
            <p14:sldId id="257"/>
            <p14:sldId id="259"/>
            <p14:sldId id="263"/>
            <p14:sldId id="260"/>
            <p14:sldId id="273"/>
            <p14:sldId id="267"/>
            <p14:sldId id="272"/>
            <p14:sldId id="271"/>
            <p14:sldId id="261"/>
            <p14:sldId id="258"/>
            <p14:sldId id="264"/>
            <p14:sldId id="270"/>
            <p14:sldId id="265"/>
            <p14:sldId id="269"/>
            <p14:sldId id="26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 Mason" initials="SM" lastIdx="4" clrIdx="0">
    <p:extLst>
      <p:ext uri="{19B8F6BF-5375-455C-9EA6-DF929625EA0E}">
        <p15:presenceInfo xmlns:p15="http://schemas.microsoft.com/office/powerpoint/2012/main" userId="S-1-5-21-1614895754-1935655697-725345543-409558" providerId="AD"/>
      </p:ext>
    </p:extLst>
  </p:cmAuthor>
  <p:cmAuthor id="2" name="Rachel Karasik" initials="RK" lastIdx="1" clrIdx="1">
    <p:extLst>
      <p:ext uri="{19B8F6BF-5375-455C-9EA6-DF929625EA0E}">
        <p15:presenceInfo xmlns:p15="http://schemas.microsoft.com/office/powerpoint/2012/main" userId="S-1-5-21-1614895754-1935655697-725345543-8466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78" y="33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8FB98D9F-934A-4ACB-B315-CF1EEE3D0255}"/>
    <pc:docChg chg="addSld modSld sldOrd modSection">
      <pc:chgData name="" userId="" providerId="" clId="Web-{8FB98D9F-934A-4ACB-B315-CF1EEE3D0255}" dt="2019-07-26T13:07:59.107" v="453"/>
      <pc:docMkLst>
        <pc:docMk/>
      </pc:docMkLst>
      <pc:sldChg chg="modSp delCm">
        <pc:chgData name="" userId="" providerId="" clId="Web-{8FB98D9F-934A-4ACB-B315-CF1EEE3D0255}" dt="2019-07-26T13:07:46.139" v="450"/>
        <pc:sldMkLst>
          <pc:docMk/>
          <pc:sldMk cId="381299871" sldId="258"/>
        </pc:sldMkLst>
        <pc:spChg chg="mod">
          <ac:chgData name="" userId="" providerId="" clId="Web-{8FB98D9F-934A-4ACB-B315-CF1EEE3D0255}" dt="2019-07-26T12:56:20.635" v="280" actId="20577"/>
          <ac:spMkLst>
            <pc:docMk/>
            <pc:sldMk cId="381299871" sldId="258"/>
            <ac:spMk id="7" creationId="{CEB45011-A0C5-4FE4-BC2D-DA9FC7A1BDFA}"/>
          </ac:spMkLst>
        </pc:spChg>
      </pc:sldChg>
      <pc:sldChg chg="modSp delCm">
        <pc:chgData name="" userId="" providerId="" clId="Web-{8FB98D9F-934A-4ACB-B315-CF1EEE3D0255}" dt="2019-07-26T13:07:49.248" v="451"/>
        <pc:sldMkLst>
          <pc:docMk/>
          <pc:sldMk cId="929536731" sldId="264"/>
        </pc:sldMkLst>
        <pc:spChg chg="mod">
          <ac:chgData name="" userId="" providerId="" clId="Web-{8FB98D9F-934A-4ACB-B315-CF1EEE3D0255}" dt="2019-07-26T12:56:35.713" v="292" actId="20577"/>
          <ac:spMkLst>
            <pc:docMk/>
            <pc:sldMk cId="929536731" sldId="264"/>
            <ac:spMk id="7" creationId="{65C53A26-77C6-468D-86AF-9AACF847E7C5}"/>
          </ac:spMkLst>
        </pc:spChg>
      </pc:sldChg>
      <pc:sldChg chg="addSp delSp modSp delCm">
        <pc:chgData name="" userId="" providerId="" clId="Web-{8FB98D9F-934A-4ACB-B315-CF1EEE3D0255}" dt="2019-07-26T13:07:59.107" v="453"/>
        <pc:sldMkLst>
          <pc:docMk/>
          <pc:sldMk cId="2067342484" sldId="265"/>
        </pc:sldMkLst>
        <pc:spChg chg="del">
          <ac:chgData name="" userId="" providerId="" clId="Web-{8FB98D9F-934A-4ACB-B315-CF1EEE3D0255}" dt="2019-07-26T12:58:20.260" v="296"/>
          <ac:spMkLst>
            <pc:docMk/>
            <pc:sldMk cId="2067342484" sldId="265"/>
            <ac:spMk id="3" creationId="{00000000-0000-0000-0000-000000000000}"/>
          </ac:spMkLst>
        </pc:spChg>
        <pc:spChg chg="del mod">
          <ac:chgData name="" userId="" providerId="" clId="Web-{8FB98D9F-934A-4ACB-B315-CF1EEE3D0255}" dt="2019-07-26T12:58:18.651" v="295"/>
          <ac:spMkLst>
            <pc:docMk/>
            <pc:sldMk cId="2067342484" sldId="265"/>
            <ac:spMk id="6" creationId="{00000000-0000-0000-0000-000000000000}"/>
          </ac:spMkLst>
        </pc:spChg>
        <pc:picChg chg="add del mod">
          <ac:chgData name="" userId="" providerId="" clId="Web-{8FB98D9F-934A-4ACB-B315-CF1EEE3D0255}" dt="2019-07-26T12:58:46.073" v="305"/>
          <ac:picMkLst>
            <pc:docMk/>
            <pc:sldMk cId="2067342484" sldId="265"/>
            <ac:picMk id="4" creationId="{E8153E09-3EAA-4642-8439-391E209A0A47}"/>
          </ac:picMkLst>
        </pc:picChg>
        <pc:picChg chg="del mod">
          <ac:chgData name="" userId="" providerId="" clId="Web-{8FB98D9F-934A-4ACB-B315-CF1EEE3D0255}" dt="2019-07-26T12:58:27.839" v="298"/>
          <ac:picMkLst>
            <pc:docMk/>
            <pc:sldMk cId="2067342484" sldId="265"/>
            <ac:picMk id="7" creationId="{676C6312-EA9F-4C82-B1E7-0EE2D58925F9}"/>
          </ac:picMkLst>
        </pc:picChg>
        <pc:picChg chg="add mod ord">
          <ac:chgData name="" userId="" providerId="" clId="Web-{8FB98D9F-934A-4ACB-B315-CF1EEE3D0255}" dt="2019-07-26T12:59:30.870" v="318" actId="1076"/>
          <ac:picMkLst>
            <pc:docMk/>
            <pc:sldMk cId="2067342484" sldId="265"/>
            <ac:picMk id="9" creationId="{6D6C2542-E182-4551-A16E-75683DA16158}"/>
          </ac:picMkLst>
        </pc:picChg>
      </pc:sldChg>
      <pc:sldChg chg="addSp delSp modSp ord delCm">
        <pc:chgData name="" userId="" providerId="" clId="Web-{8FB98D9F-934A-4ACB-B315-CF1EEE3D0255}" dt="2019-07-26T13:07:33.201" v="449"/>
        <pc:sldMkLst>
          <pc:docMk/>
          <pc:sldMk cId="2711806688" sldId="267"/>
        </pc:sldMkLst>
        <pc:spChg chg="mod">
          <ac:chgData name="" userId="" providerId="" clId="Web-{8FB98D9F-934A-4ACB-B315-CF1EEE3D0255}" dt="2019-07-26T12:56:01.588" v="268" actId="20577"/>
          <ac:spMkLst>
            <pc:docMk/>
            <pc:sldMk cId="2711806688" sldId="267"/>
            <ac:spMk id="2" creationId="{BB92D067-4258-44AC-882A-294230C77E4A}"/>
          </ac:spMkLst>
        </pc:spChg>
        <pc:spChg chg="mod">
          <ac:chgData name="" userId="" providerId="" clId="Web-{8FB98D9F-934A-4ACB-B315-CF1EEE3D0255}" dt="2019-07-26T13:07:11.873" v="448" actId="1076"/>
          <ac:spMkLst>
            <pc:docMk/>
            <pc:sldMk cId="2711806688" sldId="267"/>
            <ac:spMk id="3" creationId="{1516AE1F-A345-42FA-AE90-7E6E7F415AB5}"/>
          </ac:spMkLst>
        </pc:spChg>
        <pc:picChg chg="add del mod">
          <ac:chgData name="" userId="" providerId="" clId="Web-{8FB98D9F-934A-4ACB-B315-CF1EEE3D0255}" dt="2019-07-26T12:34:40.659" v="94"/>
          <ac:picMkLst>
            <pc:docMk/>
            <pc:sldMk cId="2711806688" sldId="267"/>
            <ac:picMk id="5" creationId="{8FC13ECB-79B4-444C-9085-9F48ABEA0541}"/>
          </ac:picMkLst>
        </pc:picChg>
        <pc:picChg chg="mod">
          <ac:chgData name="" userId="" providerId="" clId="Web-{8FB98D9F-934A-4ACB-B315-CF1EEE3D0255}" dt="2019-07-26T12:41:39.302" v="191" actId="1076"/>
          <ac:picMkLst>
            <pc:docMk/>
            <pc:sldMk cId="2711806688" sldId="267"/>
            <ac:picMk id="9" creationId="{AB9D8519-19EE-43B9-9A97-C5B0BA344F48}"/>
          </ac:picMkLst>
        </pc:picChg>
      </pc:sldChg>
      <pc:sldChg chg="addSp delSp modSp">
        <pc:chgData name="" userId="" providerId="" clId="Web-{8FB98D9F-934A-4ACB-B315-CF1EEE3D0255}" dt="2019-07-26T13:05:11.685" v="441" actId="20577"/>
        <pc:sldMkLst>
          <pc:docMk/>
          <pc:sldMk cId="2768463206" sldId="269"/>
        </pc:sldMkLst>
        <pc:spChg chg="add mod">
          <ac:chgData name="" userId="" providerId="" clId="Web-{8FB98D9F-934A-4ACB-B315-CF1EEE3D0255}" dt="2019-07-26T13:05:11.685" v="441" actId="20577"/>
          <ac:spMkLst>
            <pc:docMk/>
            <pc:sldMk cId="2768463206" sldId="269"/>
            <ac:spMk id="5" creationId="{AFECC43D-8DC0-4BC8-8C85-A129F47A181E}"/>
          </ac:spMkLst>
        </pc:spChg>
        <pc:picChg chg="add mod">
          <ac:chgData name="" userId="" providerId="" clId="Web-{8FB98D9F-934A-4ACB-B315-CF1EEE3D0255}" dt="2019-07-26T13:00:56.839" v="323" actId="1076"/>
          <ac:picMkLst>
            <pc:docMk/>
            <pc:sldMk cId="2768463206" sldId="269"/>
            <ac:picMk id="3" creationId="{E9CC3624-B2D6-4A63-9748-B70A4E1E944E}"/>
          </ac:picMkLst>
        </pc:picChg>
        <pc:picChg chg="del">
          <ac:chgData name="" userId="" providerId="" clId="Web-{8FB98D9F-934A-4ACB-B315-CF1EEE3D0255}" dt="2019-07-26T13:04:19.153" v="410"/>
          <ac:picMkLst>
            <pc:docMk/>
            <pc:sldMk cId="2768463206" sldId="269"/>
            <ac:picMk id="7" creationId="{C2DBACC8-D5D6-42C3-96FC-9E8EE8B56AE0}"/>
          </ac:picMkLst>
        </pc:picChg>
      </pc:sldChg>
      <pc:sldChg chg="addSp delSp modSp delCm modNotes">
        <pc:chgData name="" userId="" providerId="" clId="Web-{8FB98D9F-934A-4ACB-B315-CF1EEE3D0255}" dt="2019-07-26T13:07:52.685" v="452"/>
        <pc:sldMkLst>
          <pc:docMk/>
          <pc:sldMk cId="1353292595" sldId="270"/>
        </pc:sldMkLst>
        <pc:spChg chg="add mod">
          <ac:chgData name="" userId="" providerId="" clId="Web-{8FB98D9F-934A-4ACB-B315-CF1EEE3D0255}" dt="2019-07-26T13:05:20.028" v="443" actId="20577"/>
          <ac:spMkLst>
            <pc:docMk/>
            <pc:sldMk cId="1353292595" sldId="270"/>
            <ac:spMk id="4" creationId="{E0547172-8048-4370-809E-16A3B78C4D7F}"/>
          </ac:spMkLst>
        </pc:spChg>
        <pc:picChg chg="del">
          <ac:chgData name="" userId="" providerId="" clId="Web-{8FB98D9F-934A-4ACB-B315-CF1EEE3D0255}" dt="2019-07-26T13:03:03.543" v="395"/>
          <ac:picMkLst>
            <pc:docMk/>
            <pc:sldMk cId="1353292595" sldId="270"/>
            <ac:picMk id="5" creationId="{A737610E-6E04-4C8C-8900-9E6293784E55}"/>
          </ac:picMkLst>
        </pc:picChg>
      </pc:sldChg>
      <pc:sldChg chg="addSp delSp modSp">
        <pc:chgData name="" userId="" providerId="" clId="Web-{8FB98D9F-934A-4ACB-B315-CF1EEE3D0255}" dt="2019-07-26T13:05:52.325" v="447" actId="1076"/>
        <pc:sldMkLst>
          <pc:docMk/>
          <pc:sldMk cId="3662124438" sldId="271"/>
        </pc:sldMkLst>
        <pc:spChg chg="add del mod">
          <ac:chgData name="" userId="" providerId="" clId="Web-{8FB98D9F-934A-4ACB-B315-CF1EEE3D0255}" dt="2019-07-26T12:54:31.322" v="251"/>
          <ac:spMkLst>
            <pc:docMk/>
            <pc:sldMk cId="3662124438" sldId="271"/>
            <ac:spMk id="4" creationId="{6893E842-9613-433A-9942-40DDBF208EF7}"/>
          </ac:spMkLst>
        </pc:spChg>
        <pc:spChg chg="mod">
          <ac:chgData name="" userId="" providerId="" clId="Web-{8FB98D9F-934A-4ACB-B315-CF1EEE3D0255}" dt="2019-07-26T13:05:52.325" v="447" actId="1076"/>
          <ac:spMkLst>
            <pc:docMk/>
            <pc:sldMk cId="3662124438" sldId="271"/>
            <ac:spMk id="6" creationId="{DB756BA7-964F-4C3B-BA4E-D2A3D24EE151}"/>
          </ac:spMkLst>
        </pc:spChg>
        <pc:spChg chg="mod">
          <ac:chgData name="" userId="" providerId="" clId="Web-{8FB98D9F-934A-4ACB-B315-CF1EEE3D0255}" dt="2019-07-26T12:55:52.572" v="263" actId="1076"/>
          <ac:spMkLst>
            <pc:docMk/>
            <pc:sldMk cId="3662124438" sldId="271"/>
            <ac:spMk id="7" creationId="{8C2CC484-FC47-42D1-A98E-654086E158B4}"/>
          </ac:spMkLst>
        </pc:spChg>
        <pc:picChg chg="add del mod">
          <ac:chgData name="" userId="" providerId="" clId="Web-{8FB98D9F-934A-4ACB-B315-CF1EEE3D0255}" dt="2019-07-26T12:54:31.322" v="252"/>
          <ac:picMkLst>
            <pc:docMk/>
            <pc:sldMk cId="3662124438" sldId="271"/>
            <ac:picMk id="2" creationId="{3796727F-D413-4FF1-831E-408C2A23C685}"/>
          </ac:picMkLst>
        </pc:picChg>
        <pc:picChg chg="add mod ord">
          <ac:chgData name="" userId="" providerId="" clId="Web-{8FB98D9F-934A-4ACB-B315-CF1EEE3D0255}" dt="2019-07-26T12:55:43.775" v="261" actId="14100"/>
          <ac:picMkLst>
            <pc:docMk/>
            <pc:sldMk cId="3662124438" sldId="271"/>
            <ac:picMk id="9" creationId="{E62140FE-8886-4448-AD93-98619DAA30AA}"/>
          </ac:picMkLst>
        </pc:picChg>
      </pc:sldChg>
      <pc:sldChg chg="addSp delSp modSp new modNotes">
        <pc:chgData name="" userId="" providerId="" clId="Web-{8FB98D9F-934A-4ACB-B315-CF1EEE3D0255}" dt="2019-07-26T12:56:04.166" v="271" actId="20577"/>
        <pc:sldMkLst>
          <pc:docMk/>
          <pc:sldMk cId="2199282941" sldId="273"/>
        </pc:sldMkLst>
        <pc:spChg chg="mod">
          <ac:chgData name="" userId="" providerId="" clId="Web-{8FB98D9F-934A-4ACB-B315-CF1EEE3D0255}" dt="2019-07-26T12:56:04.166" v="271" actId="20577"/>
          <ac:spMkLst>
            <pc:docMk/>
            <pc:sldMk cId="2199282941" sldId="273"/>
            <ac:spMk id="2" creationId="{5218F850-0CB5-4083-B38E-21E18C02C437}"/>
          </ac:spMkLst>
        </pc:spChg>
        <pc:spChg chg="mod">
          <ac:chgData name="" userId="" providerId="" clId="Web-{8FB98D9F-934A-4ACB-B315-CF1EEE3D0255}" dt="2019-07-26T12:40:02.505" v="182" actId="14100"/>
          <ac:spMkLst>
            <pc:docMk/>
            <pc:sldMk cId="2199282941" sldId="273"/>
            <ac:spMk id="3" creationId="{3B24764A-1B02-4EBD-9937-08765E6FA364}"/>
          </ac:spMkLst>
        </pc:spChg>
        <pc:picChg chg="add mod">
          <ac:chgData name="" userId="" providerId="" clId="Web-{8FB98D9F-934A-4ACB-B315-CF1EEE3D0255}" dt="2019-07-26T12:41:03.692" v="185" actId="1076"/>
          <ac:picMkLst>
            <pc:docMk/>
            <pc:sldMk cId="2199282941" sldId="273"/>
            <ac:picMk id="5" creationId="{54CC3FA3-5659-4075-8737-7EA6BFEE9F5B}"/>
          </ac:picMkLst>
        </pc:picChg>
        <pc:picChg chg="add del mod">
          <ac:chgData name="" userId="" providerId="" clId="Web-{8FB98D9F-934A-4ACB-B315-CF1EEE3D0255}" dt="2019-07-26T12:41:00.661" v="184"/>
          <ac:picMkLst>
            <pc:docMk/>
            <pc:sldMk cId="2199282941" sldId="273"/>
            <ac:picMk id="7" creationId="{9A6844A3-8A73-45A7-B6BD-028F404AB279}"/>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hyperlink" Target="https://www.flickr.com/photos/atmospheric-infrared-sounder/8265046380" TargetMode="External"/><Relationship Id="rId2" Type="http://schemas.openxmlformats.org/officeDocument/2006/relationships/hyperlink" Target="http://newinnola.com/2014/03/31/good-places-to-get-raw-oysters-new-orleans" TargetMode="External"/><Relationship Id="rId1" Type="http://schemas.openxmlformats.org/officeDocument/2006/relationships/image" Target="../media/image9.png"/><Relationship Id="rId6" Type="http://schemas.openxmlformats.org/officeDocument/2006/relationships/image" Target="../media/image12.png"/><Relationship Id="rId5" Type="http://schemas.openxmlformats.org/officeDocument/2006/relationships/hyperlink" Target="https://sickofmg.blogspot.com/2012/05/more-amazing-outer-banks.html" TargetMode="External"/><Relationship Id="rId4" Type="http://schemas.openxmlformats.org/officeDocument/2006/relationships/image" Target="../media/image1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hyperlink" Target="https://www.flickr.com/photos/atmospheric-infrared-sounder/8265046380" TargetMode="External"/><Relationship Id="rId2" Type="http://schemas.openxmlformats.org/officeDocument/2006/relationships/hyperlink" Target="http://newinnola.com/2014/03/31/good-places-to-get-raw-oysters-new-orleans" TargetMode="External"/><Relationship Id="rId1" Type="http://schemas.openxmlformats.org/officeDocument/2006/relationships/image" Target="../media/image9.png"/><Relationship Id="rId6" Type="http://schemas.openxmlformats.org/officeDocument/2006/relationships/image" Target="../media/image12.png"/><Relationship Id="rId5" Type="http://schemas.openxmlformats.org/officeDocument/2006/relationships/hyperlink" Target="https://sickofmg.blogspot.com/2012/05/more-amazing-outer-banks.html" TargetMode="External"/><Relationship Id="rId4"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776B17-3049-429E-81DE-42A59C7BD51E}" type="doc">
      <dgm:prSet loTypeId="urn:microsoft.com/office/officeart/2005/8/layout/pList2" loCatId="list" qsTypeId="urn:microsoft.com/office/officeart/2005/8/quickstyle/simple5" qsCatId="simple" csTypeId="urn:microsoft.com/office/officeart/2005/8/colors/accent1_3" csCatId="accent1" phldr="1"/>
      <dgm:spPr/>
    </dgm:pt>
    <dgm:pt modelId="{9E073130-14B4-4495-A4CA-33E636E18C2C}">
      <dgm:prSet phldrT="[Text]"/>
      <dgm:spPr/>
      <dgm:t>
        <a:bodyPr/>
        <a:lstStyle/>
        <a:p>
          <a:r>
            <a:rPr lang="en-US" dirty="0"/>
            <a:t>Provisioning</a:t>
          </a:r>
        </a:p>
      </dgm:t>
    </dgm:pt>
    <dgm:pt modelId="{4EC4B90C-7F06-4D74-B4FE-4B609759A21A}" type="parTrans" cxnId="{51B59FAD-BAA7-4AD8-9D66-C19E665048AC}">
      <dgm:prSet/>
      <dgm:spPr/>
      <dgm:t>
        <a:bodyPr/>
        <a:lstStyle/>
        <a:p>
          <a:endParaRPr lang="en-US"/>
        </a:p>
      </dgm:t>
    </dgm:pt>
    <dgm:pt modelId="{559B6189-0E20-4D42-958A-852DFCAD774C}" type="sibTrans" cxnId="{51B59FAD-BAA7-4AD8-9D66-C19E665048AC}">
      <dgm:prSet/>
      <dgm:spPr/>
      <dgm:t>
        <a:bodyPr/>
        <a:lstStyle/>
        <a:p>
          <a:endParaRPr lang="en-US"/>
        </a:p>
      </dgm:t>
    </dgm:pt>
    <dgm:pt modelId="{01813ABA-30F8-4E2E-835C-9A46C7FC0FB2}">
      <dgm:prSet phldrT="[Text]"/>
      <dgm:spPr/>
      <dgm:t>
        <a:bodyPr/>
        <a:lstStyle/>
        <a:p>
          <a:r>
            <a:rPr lang="en-US" dirty="0"/>
            <a:t>Regulating </a:t>
          </a:r>
        </a:p>
      </dgm:t>
    </dgm:pt>
    <dgm:pt modelId="{C2B2F32F-0501-4B1C-B5F9-62884E726D86}" type="parTrans" cxnId="{A9A57788-07C3-4628-BE31-8EEDACBC52CD}">
      <dgm:prSet/>
      <dgm:spPr/>
      <dgm:t>
        <a:bodyPr/>
        <a:lstStyle/>
        <a:p>
          <a:endParaRPr lang="en-US"/>
        </a:p>
      </dgm:t>
    </dgm:pt>
    <dgm:pt modelId="{2A003F33-BB96-4FFD-B7C0-4A9C0C1010D1}" type="sibTrans" cxnId="{A9A57788-07C3-4628-BE31-8EEDACBC52CD}">
      <dgm:prSet/>
      <dgm:spPr/>
      <dgm:t>
        <a:bodyPr/>
        <a:lstStyle/>
        <a:p>
          <a:endParaRPr lang="en-US"/>
        </a:p>
      </dgm:t>
    </dgm:pt>
    <dgm:pt modelId="{F987FD3F-7301-49BC-882A-45BBFDB69504}">
      <dgm:prSet phldrT="[Text]"/>
      <dgm:spPr/>
      <dgm:t>
        <a:bodyPr/>
        <a:lstStyle/>
        <a:p>
          <a:r>
            <a:rPr lang="en-US" dirty="0"/>
            <a:t>Cultural </a:t>
          </a:r>
        </a:p>
      </dgm:t>
    </dgm:pt>
    <dgm:pt modelId="{048FAD83-21C4-4323-B52D-B0347056D20F}" type="parTrans" cxnId="{D7374DB6-08C4-41C0-A0AE-4E69DB1D8852}">
      <dgm:prSet/>
      <dgm:spPr/>
      <dgm:t>
        <a:bodyPr/>
        <a:lstStyle/>
        <a:p>
          <a:endParaRPr lang="en-US"/>
        </a:p>
      </dgm:t>
    </dgm:pt>
    <dgm:pt modelId="{D2E960A7-6700-4822-9F12-528A1DC19D8E}" type="sibTrans" cxnId="{D7374DB6-08C4-41C0-A0AE-4E69DB1D8852}">
      <dgm:prSet/>
      <dgm:spPr/>
      <dgm:t>
        <a:bodyPr/>
        <a:lstStyle/>
        <a:p>
          <a:endParaRPr lang="en-US"/>
        </a:p>
      </dgm:t>
    </dgm:pt>
    <dgm:pt modelId="{8E59B46B-ADAA-4E02-B5AF-3B541AFECEBA}">
      <dgm:prSet phldrT="[Text]"/>
      <dgm:spPr/>
      <dgm:t>
        <a:bodyPr/>
        <a:lstStyle/>
        <a:p>
          <a:r>
            <a:rPr lang="en-US" dirty="0"/>
            <a:t>Direct products obtained from nature. Food, materials, etc. </a:t>
          </a:r>
        </a:p>
      </dgm:t>
    </dgm:pt>
    <dgm:pt modelId="{0CBD7461-1630-4591-AF11-141E5B8203E5}" type="parTrans" cxnId="{D56A6F73-B75E-4690-9370-A544081324A8}">
      <dgm:prSet/>
      <dgm:spPr/>
      <dgm:t>
        <a:bodyPr/>
        <a:lstStyle/>
        <a:p>
          <a:endParaRPr lang="en-US"/>
        </a:p>
      </dgm:t>
    </dgm:pt>
    <dgm:pt modelId="{CFB4EE46-D261-4317-BCA6-AF8EDE255CDD}" type="sibTrans" cxnId="{D56A6F73-B75E-4690-9370-A544081324A8}">
      <dgm:prSet/>
      <dgm:spPr/>
      <dgm:t>
        <a:bodyPr/>
        <a:lstStyle/>
        <a:p>
          <a:endParaRPr lang="en-US"/>
        </a:p>
      </dgm:t>
    </dgm:pt>
    <dgm:pt modelId="{A206A220-D314-4B28-BC51-AC04C5C898E1}">
      <dgm:prSet phldrT="[Text]"/>
      <dgm:spPr/>
      <dgm:t>
        <a:bodyPr/>
        <a:lstStyle/>
        <a:p>
          <a:r>
            <a:rPr lang="en-US" dirty="0"/>
            <a:t>Services nature provides that regulate the wider environment. E.g. water filtering</a:t>
          </a:r>
        </a:p>
      </dgm:t>
    </dgm:pt>
    <dgm:pt modelId="{4B0CB3E4-8AE2-49F3-9E64-CD2BA762AD6C}" type="parTrans" cxnId="{FE35DC56-9CED-4461-A0B2-D6C645402FC3}">
      <dgm:prSet/>
      <dgm:spPr/>
      <dgm:t>
        <a:bodyPr/>
        <a:lstStyle/>
        <a:p>
          <a:endParaRPr lang="en-US"/>
        </a:p>
      </dgm:t>
    </dgm:pt>
    <dgm:pt modelId="{5E33D377-29E7-4351-AB43-C4A313F4C158}" type="sibTrans" cxnId="{FE35DC56-9CED-4461-A0B2-D6C645402FC3}">
      <dgm:prSet/>
      <dgm:spPr/>
      <dgm:t>
        <a:bodyPr/>
        <a:lstStyle/>
        <a:p>
          <a:endParaRPr lang="en-US"/>
        </a:p>
      </dgm:t>
    </dgm:pt>
    <dgm:pt modelId="{0A40227A-EC19-47E7-AE02-0B2F9B8DE7B1}">
      <dgm:prSet phldrT="[Text]"/>
      <dgm:spPr/>
      <dgm:t>
        <a:bodyPr/>
        <a:lstStyle/>
        <a:p>
          <a:r>
            <a:rPr lang="en-US" dirty="0"/>
            <a:t>Indirect benefits that enrich lives. Recreation, species of importance, etc. </a:t>
          </a:r>
        </a:p>
      </dgm:t>
    </dgm:pt>
    <dgm:pt modelId="{4421FC8E-D2F4-4771-9837-237B14795201}" type="parTrans" cxnId="{E9F7BC8C-3D05-458F-9371-065F8A41CE68}">
      <dgm:prSet/>
      <dgm:spPr/>
      <dgm:t>
        <a:bodyPr/>
        <a:lstStyle/>
        <a:p>
          <a:endParaRPr lang="en-US"/>
        </a:p>
      </dgm:t>
    </dgm:pt>
    <dgm:pt modelId="{0A17F38C-46F3-4A2C-8586-AF0F27C473AC}" type="sibTrans" cxnId="{E9F7BC8C-3D05-458F-9371-065F8A41CE68}">
      <dgm:prSet/>
      <dgm:spPr/>
      <dgm:t>
        <a:bodyPr/>
        <a:lstStyle/>
        <a:p>
          <a:endParaRPr lang="en-US"/>
        </a:p>
      </dgm:t>
    </dgm:pt>
    <dgm:pt modelId="{3F255576-E500-424A-A6F7-E7AC18AB5AED}">
      <dgm:prSet phldrT="[Text]"/>
      <dgm:spPr/>
      <dgm:t>
        <a:bodyPr/>
        <a:lstStyle/>
        <a:p>
          <a:r>
            <a:rPr lang="en-US" dirty="0"/>
            <a:t> Supporting</a:t>
          </a:r>
        </a:p>
      </dgm:t>
    </dgm:pt>
    <dgm:pt modelId="{874B0516-3726-4753-A84C-9C0BEA985D96}" type="parTrans" cxnId="{60A7D006-0BE7-43D8-9CFB-28C3429AD7AE}">
      <dgm:prSet/>
      <dgm:spPr/>
      <dgm:t>
        <a:bodyPr/>
        <a:lstStyle/>
        <a:p>
          <a:endParaRPr lang="en-US"/>
        </a:p>
      </dgm:t>
    </dgm:pt>
    <dgm:pt modelId="{5F902D37-FE51-49EF-A68C-A61EBD9DB1F1}" type="sibTrans" cxnId="{60A7D006-0BE7-43D8-9CFB-28C3429AD7AE}">
      <dgm:prSet/>
      <dgm:spPr/>
      <dgm:t>
        <a:bodyPr/>
        <a:lstStyle/>
        <a:p>
          <a:endParaRPr lang="en-US"/>
        </a:p>
      </dgm:t>
    </dgm:pt>
    <dgm:pt modelId="{B8B6575D-0CA0-4519-BB92-30ADA50DD8BE}">
      <dgm:prSet phldrT="[Text]"/>
      <dgm:spPr/>
      <dgm:t>
        <a:bodyPr/>
        <a:lstStyle/>
        <a:p>
          <a:r>
            <a:rPr lang="en-US" dirty="0"/>
            <a:t>Indirect services that enable other services to function, such as nutrient cycling. </a:t>
          </a:r>
        </a:p>
      </dgm:t>
    </dgm:pt>
    <dgm:pt modelId="{0CB8A57B-7DC8-472E-91D0-C2180B06F8D5}" type="parTrans" cxnId="{9BF438DC-BADB-4359-9FD5-7982E7937B16}">
      <dgm:prSet/>
      <dgm:spPr/>
      <dgm:t>
        <a:bodyPr/>
        <a:lstStyle/>
        <a:p>
          <a:endParaRPr lang="en-US"/>
        </a:p>
      </dgm:t>
    </dgm:pt>
    <dgm:pt modelId="{3A4C6FC2-78F7-417C-8C88-EDE2B275DD98}" type="sibTrans" cxnId="{9BF438DC-BADB-4359-9FD5-7982E7937B16}">
      <dgm:prSet/>
      <dgm:spPr/>
      <dgm:t>
        <a:bodyPr/>
        <a:lstStyle/>
        <a:p>
          <a:endParaRPr lang="en-US"/>
        </a:p>
      </dgm:t>
    </dgm:pt>
    <dgm:pt modelId="{383606F4-891B-46CD-8556-08AED901A9EE}" type="pres">
      <dgm:prSet presAssocID="{00776B17-3049-429E-81DE-42A59C7BD51E}" presName="Name0" presStyleCnt="0">
        <dgm:presLayoutVars>
          <dgm:dir/>
          <dgm:resizeHandles val="exact"/>
        </dgm:presLayoutVars>
      </dgm:prSet>
      <dgm:spPr/>
    </dgm:pt>
    <dgm:pt modelId="{C27B39CE-61F2-4DE4-B7EC-6A081F121CEF}" type="pres">
      <dgm:prSet presAssocID="{00776B17-3049-429E-81DE-42A59C7BD51E}" presName="bkgdShp" presStyleLbl="alignAccFollowNode1" presStyleIdx="0" presStyleCnt="1" custLinFactNeighborX="395" custLinFactNeighborY="-10868"/>
      <dgm:spPr/>
    </dgm:pt>
    <dgm:pt modelId="{061D7111-7662-4290-A31C-561E347F2EA1}" type="pres">
      <dgm:prSet presAssocID="{00776B17-3049-429E-81DE-42A59C7BD51E}" presName="linComp" presStyleCnt="0"/>
      <dgm:spPr/>
    </dgm:pt>
    <dgm:pt modelId="{DEC024CF-B861-4CC4-88E8-F24C94E7DC91}" type="pres">
      <dgm:prSet presAssocID="{9E073130-14B4-4495-A4CA-33E636E18C2C}" presName="compNode" presStyleCnt="0"/>
      <dgm:spPr/>
    </dgm:pt>
    <dgm:pt modelId="{CE5DE6CC-48F4-4A9D-ACC8-B6E78118BE65}" type="pres">
      <dgm:prSet presAssocID="{9E073130-14B4-4495-A4CA-33E636E18C2C}" presName="node" presStyleLbl="node1" presStyleIdx="0" presStyleCnt="4">
        <dgm:presLayoutVars>
          <dgm:bulletEnabled val="1"/>
        </dgm:presLayoutVars>
      </dgm:prSet>
      <dgm:spPr/>
    </dgm:pt>
    <dgm:pt modelId="{1368CA30-8214-4AFE-838F-964C5ACCE6A8}" type="pres">
      <dgm:prSet presAssocID="{9E073130-14B4-4495-A4CA-33E636E18C2C}" presName="invisiNode" presStyleLbl="node1" presStyleIdx="0" presStyleCnt="4"/>
      <dgm:spPr/>
    </dgm:pt>
    <dgm:pt modelId="{C6F2AD40-F51E-4AB2-9F56-0E0C8AF18864}" type="pres">
      <dgm:prSet presAssocID="{9E073130-14B4-4495-A4CA-33E636E18C2C}"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34000" r="-34000"/>
          </a:stretch>
        </a:blipFill>
      </dgm:spPr>
    </dgm:pt>
    <dgm:pt modelId="{0F92B197-9220-4A36-9F3D-2562B74D73A0}" type="pres">
      <dgm:prSet presAssocID="{559B6189-0E20-4D42-958A-852DFCAD774C}" presName="sibTrans" presStyleLbl="sibTrans2D1" presStyleIdx="0" presStyleCnt="0"/>
      <dgm:spPr/>
    </dgm:pt>
    <dgm:pt modelId="{BB7CD215-1620-4E87-A1AA-AB7571948838}" type="pres">
      <dgm:prSet presAssocID="{01813ABA-30F8-4E2E-835C-9A46C7FC0FB2}" presName="compNode" presStyleCnt="0"/>
      <dgm:spPr/>
    </dgm:pt>
    <dgm:pt modelId="{21C5D575-5399-4837-A1C8-8952A36CE0CE}" type="pres">
      <dgm:prSet presAssocID="{01813ABA-30F8-4E2E-835C-9A46C7FC0FB2}" presName="node" presStyleLbl="node1" presStyleIdx="1" presStyleCnt="4">
        <dgm:presLayoutVars>
          <dgm:bulletEnabled val="1"/>
        </dgm:presLayoutVars>
      </dgm:prSet>
      <dgm:spPr/>
    </dgm:pt>
    <dgm:pt modelId="{B7F28CCC-5E37-4DA6-B43F-EB8EF6751A12}" type="pres">
      <dgm:prSet presAssocID="{01813ABA-30F8-4E2E-835C-9A46C7FC0FB2}" presName="invisiNode" presStyleLbl="node1" presStyleIdx="1" presStyleCnt="4"/>
      <dgm:spPr/>
    </dgm:pt>
    <dgm:pt modelId="{D4913E3D-4941-4518-9F53-6BF0EDCAC965}" type="pres">
      <dgm:prSet presAssocID="{01813ABA-30F8-4E2E-835C-9A46C7FC0FB2}" presName="imagNode"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2030272F-4790-42D6-90B9-9D71E9BA5D17}" type="pres">
      <dgm:prSet presAssocID="{2A003F33-BB96-4FFD-B7C0-4A9C0C1010D1}" presName="sibTrans" presStyleLbl="sibTrans2D1" presStyleIdx="0" presStyleCnt="0"/>
      <dgm:spPr/>
    </dgm:pt>
    <dgm:pt modelId="{724CE86E-A0AA-41D1-8553-5E3CCE276511}" type="pres">
      <dgm:prSet presAssocID="{F987FD3F-7301-49BC-882A-45BBFDB69504}" presName="compNode" presStyleCnt="0"/>
      <dgm:spPr/>
    </dgm:pt>
    <dgm:pt modelId="{0289C95E-E2EB-4B3B-87F2-463311E22EF2}" type="pres">
      <dgm:prSet presAssocID="{F987FD3F-7301-49BC-882A-45BBFDB69504}" presName="node" presStyleLbl="node1" presStyleIdx="2" presStyleCnt="4">
        <dgm:presLayoutVars>
          <dgm:bulletEnabled val="1"/>
        </dgm:presLayoutVars>
      </dgm:prSet>
      <dgm:spPr/>
    </dgm:pt>
    <dgm:pt modelId="{808D3495-1230-4A3C-9570-FE970DD9AD7B}" type="pres">
      <dgm:prSet presAssocID="{F987FD3F-7301-49BC-882A-45BBFDB69504}" presName="invisiNode" presStyleLbl="node1" presStyleIdx="2" presStyleCnt="4"/>
      <dgm:spPr/>
    </dgm:pt>
    <dgm:pt modelId="{969808AC-B808-468E-9344-3017AE84400C}" type="pres">
      <dgm:prSet presAssocID="{F987FD3F-7301-49BC-882A-45BBFDB69504}" presName="imagNode" presStyleLbl="fgImgPlace1" presStyleIdx="2" presStyleCnt="4"/>
      <dgm:spPr>
        <a:blipFill>
          <a:blip xmlns:r="http://schemas.openxmlformats.org/officeDocument/2006/relationships" r:embed="rId4" cstate="hq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t="-10000" b="-10000"/>
          </a:stretch>
        </a:blipFill>
      </dgm:spPr>
    </dgm:pt>
    <dgm:pt modelId="{7258B19D-9478-498E-A6B0-7CB209A9C817}" type="pres">
      <dgm:prSet presAssocID="{D2E960A7-6700-4822-9F12-528A1DC19D8E}" presName="sibTrans" presStyleLbl="sibTrans2D1" presStyleIdx="0" presStyleCnt="0"/>
      <dgm:spPr/>
    </dgm:pt>
    <dgm:pt modelId="{4FDD1F49-C777-4672-995E-4A8FF40021AB}" type="pres">
      <dgm:prSet presAssocID="{3F255576-E500-424A-A6F7-E7AC18AB5AED}" presName="compNode" presStyleCnt="0"/>
      <dgm:spPr/>
    </dgm:pt>
    <dgm:pt modelId="{6954E43F-8A73-4609-A247-7B0565B4A941}" type="pres">
      <dgm:prSet presAssocID="{3F255576-E500-424A-A6F7-E7AC18AB5AED}" presName="node" presStyleLbl="node1" presStyleIdx="3" presStyleCnt="4">
        <dgm:presLayoutVars>
          <dgm:bulletEnabled val="1"/>
        </dgm:presLayoutVars>
      </dgm:prSet>
      <dgm:spPr/>
    </dgm:pt>
    <dgm:pt modelId="{9081A38E-2F45-4B2C-B5F4-12B0960F8FBD}" type="pres">
      <dgm:prSet presAssocID="{3F255576-E500-424A-A6F7-E7AC18AB5AED}" presName="invisiNode" presStyleLbl="node1" presStyleIdx="3" presStyleCnt="4"/>
      <dgm:spPr/>
    </dgm:pt>
    <dgm:pt modelId="{39B596F5-0080-4120-855D-41AB27502CF0}" type="pres">
      <dgm:prSet presAssocID="{3F255576-E500-424A-A6F7-E7AC18AB5AED}" presName="imagNode" presStyleLbl="fgImgPlace1" presStyleIdx="3" presStyleCnt="4"/>
      <dgm:spPr>
        <a:blipFill>
          <a:blip xmlns:r="http://schemas.openxmlformats.org/officeDocument/2006/relationships" r:embed="rId6" cstate="hq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l="-59000" r="-59000"/>
          </a:stretch>
        </a:blipFill>
      </dgm:spPr>
    </dgm:pt>
  </dgm:ptLst>
  <dgm:cxnLst>
    <dgm:cxn modelId="{F9860F01-07B2-4E1A-97A6-837B5A4FFB02}" type="presOf" srcId="{D2E960A7-6700-4822-9F12-528A1DC19D8E}" destId="{7258B19D-9478-498E-A6B0-7CB209A9C817}" srcOrd="0" destOrd="0" presId="urn:microsoft.com/office/officeart/2005/8/layout/pList2"/>
    <dgm:cxn modelId="{60A7D006-0BE7-43D8-9CFB-28C3429AD7AE}" srcId="{00776B17-3049-429E-81DE-42A59C7BD51E}" destId="{3F255576-E500-424A-A6F7-E7AC18AB5AED}" srcOrd="3" destOrd="0" parTransId="{874B0516-3726-4753-A84C-9C0BEA985D96}" sibTransId="{5F902D37-FE51-49EF-A68C-A61EBD9DB1F1}"/>
    <dgm:cxn modelId="{B3A69413-9DDD-4FAD-AD94-CCEDBFCFDD66}" type="presOf" srcId="{00776B17-3049-429E-81DE-42A59C7BD51E}" destId="{383606F4-891B-46CD-8556-08AED901A9EE}" srcOrd="0" destOrd="0" presId="urn:microsoft.com/office/officeart/2005/8/layout/pList2"/>
    <dgm:cxn modelId="{2E5C4F1E-6D7C-409F-8374-C6DD78F2E3A7}" type="presOf" srcId="{9E073130-14B4-4495-A4CA-33E636E18C2C}" destId="{CE5DE6CC-48F4-4A9D-ACC8-B6E78118BE65}" srcOrd="0" destOrd="0" presId="urn:microsoft.com/office/officeart/2005/8/layout/pList2"/>
    <dgm:cxn modelId="{466FD02B-6532-4F76-9C4C-9F8BE8E542F1}" type="presOf" srcId="{0A40227A-EC19-47E7-AE02-0B2F9B8DE7B1}" destId="{0289C95E-E2EB-4B3B-87F2-463311E22EF2}" srcOrd="0" destOrd="1" presId="urn:microsoft.com/office/officeart/2005/8/layout/pList2"/>
    <dgm:cxn modelId="{176DF05E-969B-41B4-A013-AC7EC0ECCE77}" type="presOf" srcId="{F987FD3F-7301-49BC-882A-45BBFDB69504}" destId="{0289C95E-E2EB-4B3B-87F2-463311E22EF2}" srcOrd="0" destOrd="0" presId="urn:microsoft.com/office/officeart/2005/8/layout/pList2"/>
    <dgm:cxn modelId="{E8C72543-8ABB-413B-A485-FEB2E26CB2BD}" type="presOf" srcId="{8E59B46B-ADAA-4E02-B5AF-3B541AFECEBA}" destId="{CE5DE6CC-48F4-4A9D-ACC8-B6E78118BE65}" srcOrd="0" destOrd="1" presId="urn:microsoft.com/office/officeart/2005/8/layout/pList2"/>
    <dgm:cxn modelId="{D56A6F73-B75E-4690-9370-A544081324A8}" srcId="{9E073130-14B4-4495-A4CA-33E636E18C2C}" destId="{8E59B46B-ADAA-4E02-B5AF-3B541AFECEBA}" srcOrd="0" destOrd="0" parTransId="{0CBD7461-1630-4591-AF11-141E5B8203E5}" sibTransId="{CFB4EE46-D261-4317-BCA6-AF8EDE255CDD}"/>
    <dgm:cxn modelId="{E7E28854-0C64-41D7-9CBD-91F60C0377D1}" type="presOf" srcId="{B8B6575D-0CA0-4519-BB92-30ADA50DD8BE}" destId="{6954E43F-8A73-4609-A247-7B0565B4A941}" srcOrd="0" destOrd="1" presId="urn:microsoft.com/office/officeart/2005/8/layout/pList2"/>
    <dgm:cxn modelId="{FE35DC56-9CED-4461-A0B2-D6C645402FC3}" srcId="{01813ABA-30F8-4E2E-835C-9A46C7FC0FB2}" destId="{A206A220-D314-4B28-BC51-AC04C5C898E1}" srcOrd="0" destOrd="0" parTransId="{4B0CB3E4-8AE2-49F3-9E64-CD2BA762AD6C}" sibTransId="{5E33D377-29E7-4351-AB43-C4A313F4C158}"/>
    <dgm:cxn modelId="{1DFEA67C-B33B-466F-9531-17D2DFF71FEC}" type="presOf" srcId="{A206A220-D314-4B28-BC51-AC04C5C898E1}" destId="{21C5D575-5399-4837-A1C8-8952A36CE0CE}" srcOrd="0" destOrd="1" presId="urn:microsoft.com/office/officeart/2005/8/layout/pList2"/>
    <dgm:cxn modelId="{A9A57788-07C3-4628-BE31-8EEDACBC52CD}" srcId="{00776B17-3049-429E-81DE-42A59C7BD51E}" destId="{01813ABA-30F8-4E2E-835C-9A46C7FC0FB2}" srcOrd="1" destOrd="0" parTransId="{C2B2F32F-0501-4B1C-B5F9-62884E726D86}" sibTransId="{2A003F33-BB96-4FFD-B7C0-4A9C0C1010D1}"/>
    <dgm:cxn modelId="{E9F7BC8C-3D05-458F-9371-065F8A41CE68}" srcId="{F987FD3F-7301-49BC-882A-45BBFDB69504}" destId="{0A40227A-EC19-47E7-AE02-0B2F9B8DE7B1}" srcOrd="0" destOrd="0" parTransId="{4421FC8E-D2F4-4771-9837-237B14795201}" sibTransId="{0A17F38C-46F3-4A2C-8586-AF0F27C473AC}"/>
    <dgm:cxn modelId="{5112389B-FDCB-4527-83B7-FD42773946F5}" type="presOf" srcId="{2A003F33-BB96-4FFD-B7C0-4A9C0C1010D1}" destId="{2030272F-4790-42D6-90B9-9D71E9BA5D17}" srcOrd="0" destOrd="0" presId="urn:microsoft.com/office/officeart/2005/8/layout/pList2"/>
    <dgm:cxn modelId="{3878FB9C-34FA-4F30-86BA-5BC664D93092}" type="presOf" srcId="{01813ABA-30F8-4E2E-835C-9A46C7FC0FB2}" destId="{21C5D575-5399-4837-A1C8-8952A36CE0CE}" srcOrd="0" destOrd="0" presId="urn:microsoft.com/office/officeart/2005/8/layout/pList2"/>
    <dgm:cxn modelId="{683733AB-7D79-4DD5-871B-C373522E800D}" type="presOf" srcId="{3F255576-E500-424A-A6F7-E7AC18AB5AED}" destId="{6954E43F-8A73-4609-A247-7B0565B4A941}" srcOrd="0" destOrd="0" presId="urn:microsoft.com/office/officeart/2005/8/layout/pList2"/>
    <dgm:cxn modelId="{51B59FAD-BAA7-4AD8-9D66-C19E665048AC}" srcId="{00776B17-3049-429E-81DE-42A59C7BD51E}" destId="{9E073130-14B4-4495-A4CA-33E636E18C2C}" srcOrd="0" destOrd="0" parTransId="{4EC4B90C-7F06-4D74-B4FE-4B609759A21A}" sibTransId="{559B6189-0E20-4D42-958A-852DFCAD774C}"/>
    <dgm:cxn modelId="{D7374DB6-08C4-41C0-A0AE-4E69DB1D8852}" srcId="{00776B17-3049-429E-81DE-42A59C7BD51E}" destId="{F987FD3F-7301-49BC-882A-45BBFDB69504}" srcOrd="2" destOrd="0" parTransId="{048FAD83-21C4-4323-B52D-B0347056D20F}" sibTransId="{D2E960A7-6700-4822-9F12-528A1DC19D8E}"/>
    <dgm:cxn modelId="{1F0BA5C8-B48E-49FB-B06D-28F357FDFD9D}" type="presOf" srcId="{559B6189-0E20-4D42-958A-852DFCAD774C}" destId="{0F92B197-9220-4A36-9F3D-2562B74D73A0}" srcOrd="0" destOrd="0" presId="urn:microsoft.com/office/officeart/2005/8/layout/pList2"/>
    <dgm:cxn modelId="{9BF438DC-BADB-4359-9FD5-7982E7937B16}" srcId="{3F255576-E500-424A-A6F7-E7AC18AB5AED}" destId="{B8B6575D-0CA0-4519-BB92-30ADA50DD8BE}" srcOrd="0" destOrd="0" parTransId="{0CB8A57B-7DC8-472E-91D0-C2180B06F8D5}" sibTransId="{3A4C6FC2-78F7-417C-8C88-EDE2B275DD98}"/>
    <dgm:cxn modelId="{49B6C650-E0AD-46DB-B83C-D78CC6674771}" type="presParOf" srcId="{383606F4-891B-46CD-8556-08AED901A9EE}" destId="{C27B39CE-61F2-4DE4-B7EC-6A081F121CEF}" srcOrd="0" destOrd="0" presId="urn:microsoft.com/office/officeart/2005/8/layout/pList2"/>
    <dgm:cxn modelId="{5E5C4D6B-49A1-4A07-8CF1-4EB8BCD37D46}" type="presParOf" srcId="{383606F4-891B-46CD-8556-08AED901A9EE}" destId="{061D7111-7662-4290-A31C-561E347F2EA1}" srcOrd="1" destOrd="0" presId="urn:microsoft.com/office/officeart/2005/8/layout/pList2"/>
    <dgm:cxn modelId="{C0C878C8-2204-4686-950A-BA68462667FB}" type="presParOf" srcId="{061D7111-7662-4290-A31C-561E347F2EA1}" destId="{DEC024CF-B861-4CC4-88E8-F24C94E7DC91}" srcOrd="0" destOrd="0" presId="urn:microsoft.com/office/officeart/2005/8/layout/pList2"/>
    <dgm:cxn modelId="{6FEC0C2A-A09C-43C8-8F90-913D3979A2A9}" type="presParOf" srcId="{DEC024CF-B861-4CC4-88E8-F24C94E7DC91}" destId="{CE5DE6CC-48F4-4A9D-ACC8-B6E78118BE65}" srcOrd="0" destOrd="0" presId="urn:microsoft.com/office/officeart/2005/8/layout/pList2"/>
    <dgm:cxn modelId="{109C0456-53D0-4E2D-B9C2-68643C6D2630}" type="presParOf" srcId="{DEC024CF-B861-4CC4-88E8-F24C94E7DC91}" destId="{1368CA30-8214-4AFE-838F-964C5ACCE6A8}" srcOrd="1" destOrd="0" presId="urn:microsoft.com/office/officeart/2005/8/layout/pList2"/>
    <dgm:cxn modelId="{54843275-683B-4131-9206-3030C4BC1D45}" type="presParOf" srcId="{DEC024CF-B861-4CC4-88E8-F24C94E7DC91}" destId="{C6F2AD40-F51E-4AB2-9F56-0E0C8AF18864}" srcOrd="2" destOrd="0" presId="urn:microsoft.com/office/officeart/2005/8/layout/pList2"/>
    <dgm:cxn modelId="{9C3DDE15-95FF-4055-8C60-4AE3207AF783}" type="presParOf" srcId="{061D7111-7662-4290-A31C-561E347F2EA1}" destId="{0F92B197-9220-4A36-9F3D-2562B74D73A0}" srcOrd="1" destOrd="0" presId="urn:microsoft.com/office/officeart/2005/8/layout/pList2"/>
    <dgm:cxn modelId="{4730EA9F-82B4-4A42-B54B-EA639D0EACE4}" type="presParOf" srcId="{061D7111-7662-4290-A31C-561E347F2EA1}" destId="{BB7CD215-1620-4E87-A1AA-AB7571948838}" srcOrd="2" destOrd="0" presId="urn:microsoft.com/office/officeart/2005/8/layout/pList2"/>
    <dgm:cxn modelId="{9E8B8303-290B-4CA2-AC10-C33681938799}" type="presParOf" srcId="{BB7CD215-1620-4E87-A1AA-AB7571948838}" destId="{21C5D575-5399-4837-A1C8-8952A36CE0CE}" srcOrd="0" destOrd="0" presId="urn:microsoft.com/office/officeart/2005/8/layout/pList2"/>
    <dgm:cxn modelId="{6E454B99-FE0B-4576-8A20-31748FDEFF5E}" type="presParOf" srcId="{BB7CD215-1620-4E87-A1AA-AB7571948838}" destId="{B7F28CCC-5E37-4DA6-B43F-EB8EF6751A12}" srcOrd="1" destOrd="0" presId="urn:microsoft.com/office/officeart/2005/8/layout/pList2"/>
    <dgm:cxn modelId="{E845F0FA-22BD-4035-810F-3775A1A873F2}" type="presParOf" srcId="{BB7CD215-1620-4E87-A1AA-AB7571948838}" destId="{D4913E3D-4941-4518-9F53-6BF0EDCAC965}" srcOrd="2" destOrd="0" presId="urn:microsoft.com/office/officeart/2005/8/layout/pList2"/>
    <dgm:cxn modelId="{78812612-0E8D-4A26-8C4E-02EF4632405E}" type="presParOf" srcId="{061D7111-7662-4290-A31C-561E347F2EA1}" destId="{2030272F-4790-42D6-90B9-9D71E9BA5D17}" srcOrd="3" destOrd="0" presId="urn:microsoft.com/office/officeart/2005/8/layout/pList2"/>
    <dgm:cxn modelId="{8AF4D401-8A2B-4C97-AC37-5358893748A2}" type="presParOf" srcId="{061D7111-7662-4290-A31C-561E347F2EA1}" destId="{724CE86E-A0AA-41D1-8553-5E3CCE276511}" srcOrd="4" destOrd="0" presId="urn:microsoft.com/office/officeart/2005/8/layout/pList2"/>
    <dgm:cxn modelId="{0EDF2B67-4B3A-4242-B990-6AAEB5101A92}" type="presParOf" srcId="{724CE86E-A0AA-41D1-8553-5E3CCE276511}" destId="{0289C95E-E2EB-4B3B-87F2-463311E22EF2}" srcOrd="0" destOrd="0" presId="urn:microsoft.com/office/officeart/2005/8/layout/pList2"/>
    <dgm:cxn modelId="{80F4B9AE-E347-4BF7-A203-99E18BF52687}" type="presParOf" srcId="{724CE86E-A0AA-41D1-8553-5E3CCE276511}" destId="{808D3495-1230-4A3C-9570-FE970DD9AD7B}" srcOrd="1" destOrd="0" presId="urn:microsoft.com/office/officeart/2005/8/layout/pList2"/>
    <dgm:cxn modelId="{9E8670B3-BF86-42A0-86E2-2FF40C4B803C}" type="presParOf" srcId="{724CE86E-A0AA-41D1-8553-5E3CCE276511}" destId="{969808AC-B808-468E-9344-3017AE84400C}" srcOrd="2" destOrd="0" presId="urn:microsoft.com/office/officeart/2005/8/layout/pList2"/>
    <dgm:cxn modelId="{469A2420-EBF0-4D71-9AE7-C103DC70FB6C}" type="presParOf" srcId="{061D7111-7662-4290-A31C-561E347F2EA1}" destId="{7258B19D-9478-498E-A6B0-7CB209A9C817}" srcOrd="5" destOrd="0" presId="urn:microsoft.com/office/officeart/2005/8/layout/pList2"/>
    <dgm:cxn modelId="{AF7017AF-6117-407C-AF67-28DC6FA86D66}" type="presParOf" srcId="{061D7111-7662-4290-A31C-561E347F2EA1}" destId="{4FDD1F49-C777-4672-995E-4A8FF40021AB}" srcOrd="6" destOrd="0" presId="urn:microsoft.com/office/officeart/2005/8/layout/pList2"/>
    <dgm:cxn modelId="{10F72D37-D7FA-405E-AFCD-E17B59723908}" type="presParOf" srcId="{4FDD1F49-C777-4672-995E-4A8FF40021AB}" destId="{6954E43F-8A73-4609-A247-7B0565B4A941}" srcOrd="0" destOrd="0" presId="urn:microsoft.com/office/officeart/2005/8/layout/pList2"/>
    <dgm:cxn modelId="{C0EB885B-7239-4E30-AB6D-68FE60E29E7A}" type="presParOf" srcId="{4FDD1F49-C777-4672-995E-4A8FF40021AB}" destId="{9081A38E-2F45-4B2C-B5F4-12B0960F8FBD}" srcOrd="1" destOrd="0" presId="urn:microsoft.com/office/officeart/2005/8/layout/pList2"/>
    <dgm:cxn modelId="{2067CB8B-FF48-487C-857D-532C51EDDFF2}" type="presParOf" srcId="{4FDD1F49-C777-4672-995E-4A8FF40021AB}" destId="{39B596F5-0080-4120-855D-41AB27502CF0}"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7B39CE-61F2-4DE4-B7EC-6A081F121CEF}">
      <dsp:nvSpPr>
        <dsp:cNvPr id="0" name=""/>
        <dsp:cNvSpPr/>
      </dsp:nvSpPr>
      <dsp:spPr>
        <a:xfrm>
          <a:off x="0" y="0"/>
          <a:ext cx="8261417" cy="2647873"/>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6F2AD40-F51E-4AB2-9F56-0E0C8AF18864}">
      <dsp:nvSpPr>
        <dsp:cNvPr id="0" name=""/>
        <dsp:cNvSpPr/>
      </dsp:nvSpPr>
      <dsp:spPr>
        <a:xfrm>
          <a:off x="250117" y="353049"/>
          <a:ext cx="1804925" cy="194177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34000" r="-34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E5DE6CC-48F4-4A9D-ACC8-B6E78118BE65}">
      <dsp:nvSpPr>
        <dsp:cNvPr id="0" name=""/>
        <dsp:cNvSpPr/>
      </dsp:nvSpPr>
      <dsp:spPr>
        <a:xfrm rot="10800000">
          <a:off x="250117" y="2647873"/>
          <a:ext cx="1804925" cy="3236290"/>
        </a:xfrm>
        <a:prstGeom prst="round2SameRect">
          <a:avLst>
            <a:gd name="adj1" fmla="val 10500"/>
            <a:gd name="adj2" fmla="val 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9352" tIns="149352" rIns="149352" bIns="149352" numCol="1" spcCol="1270" anchor="t" anchorCtr="0">
          <a:noAutofit/>
        </a:bodyPr>
        <a:lstStyle/>
        <a:p>
          <a:pPr marL="0" lvl="0" indent="0" algn="l" defTabSz="933450">
            <a:lnSpc>
              <a:spcPct val="90000"/>
            </a:lnSpc>
            <a:spcBef>
              <a:spcPct val="0"/>
            </a:spcBef>
            <a:spcAft>
              <a:spcPct val="35000"/>
            </a:spcAft>
            <a:buNone/>
          </a:pPr>
          <a:r>
            <a:rPr lang="en-US" sz="2100" kern="1200" dirty="0"/>
            <a:t>Provisioning</a:t>
          </a:r>
        </a:p>
        <a:p>
          <a:pPr marL="171450" lvl="1" indent="-171450" algn="l" defTabSz="711200">
            <a:lnSpc>
              <a:spcPct val="90000"/>
            </a:lnSpc>
            <a:spcBef>
              <a:spcPct val="0"/>
            </a:spcBef>
            <a:spcAft>
              <a:spcPct val="15000"/>
            </a:spcAft>
            <a:buChar char="•"/>
          </a:pPr>
          <a:r>
            <a:rPr lang="en-US" sz="1600" kern="1200" dirty="0"/>
            <a:t>Direct products obtained from nature. Food, materials, etc. </a:t>
          </a:r>
        </a:p>
      </dsp:txBody>
      <dsp:txXfrm rot="10800000">
        <a:off x="305625" y="2647873"/>
        <a:ext cx="1693909" cy="3180782"/>
      </dsp:txXfrm>
    </dsp:sp>
    <dsp:sp modelId="{D4913E3D-4941-4518-9F53-6BF0EDCAC965}">
      <dsp:nvSpPr>
        <dsp:cNvPr id="0" name=""/>
        <dsp:cNvSpPr/>
      </dsp:nvSpPr>
      <dsp:spPr>
        <a:xfrm>
          <a:off x="2235536" y="353049"/>
          <a:ext cx="1804925" cy="194177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1C5D575-5399-4837-A1C8-8952A36CE0CE}">
      <dsp:nvSpPr>
        <dsp:cNvPr id="0" name=""/>
        <dsp:cNvSpPr/>
      </dsp:nvSpPr>
      <dsp:spPr>
        <a:xfrm rot="10800000">
          <a:off x="2235536" y="2647873"/>
          <a:ext cx="1804925" cy="3236290"/>
        </a:xfrm>
        <a:prstGeom prst="round2SameRect">
          <a:avLst>
            <a:gd name="adj1" fmla="val 10500"/>
            <a:gd name="adj2" fmla="val 0"/>
          </a:avLst>
        </a:prstGeom>
        <a:gradFill rotWithShape="0">
          <a:gsLst>
            <a:gs pos="0">
              <a:schemeClr val="accent1">
                <a:shade val="80000"/>
                <a:hueOff val="105231"/>
                <a:satOff val="-7819"/>
                <a:lumOff val="10179"/>
                <a:alphaOff val="0"/>
                <a:satMod val="103000"/>
                <a:lumMod val="102000"/>
                <a:tint val="94000"/>
              </a:schemeClr>
            </a:gs>
            <a:gs pos="50000">
              <a:schemeClr val="accent1">
                <a:shade val="80000"/>
                <a:hueOff val="105231"/>
                <a:satOff val="-7819"/>
                <a:lumOff val="10179"/>
                <a:alphaOff val="0"/>
                <a:satMod val="110000"/>
                <a:lumMod val="100000"/>
                <a:shade val="100000"/>
              </a:schemeClr>
            </a:gs>
            <a:gs pos="100000">
              <a:schemeClr val="accent1">
                <a:shade val="80000"/>
                <a:hueOff val="105231"/>
                <a:satOff val="-7819"/>
                <a:lumOff val="1017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9352" tIns="149352" rIns="149352" bIns="149352" numCol="1" spcCol="1270" anchor="t" anchorCtr="0">
          <a:noAutofit/>
        </a:bodyPr>
        <a:lstStyle/>
        <a:p>
          <a:pPr marL="0" lvl="0" indent="0" algn="l" defTabSz="933450">
            <a:lnSpc>
              <a:spcPct val="90000"/>
            </a:lnSpc>
            <a:spcBef>
              <a:spcPct val="0"/>
            </a:spcBef>
            <a:spcAft>
              <a:spcPct val="35000"/>
            </a:spcAft>
            <a:buNone/>
          </a:pPr>
          <a:r>
            <a:rPr lang="en-US" sz="2100" kern="1200" dirty="0"/>
            <a:t>Regulating </a:t>
          </a:r>
        </a:p>
        <a:p>
          <a:pPr marL="171450" lvl="1" indent="-171450" algn="l" defTabSz="711200">
            <a:lnSpc>
              <a:spcPct val="90000"/>
            </a:lnSpc>
            <a:spcBef>
              <a:spcPct val="0"/>
            </a:spcBef>
            <a:spcAft>
              <a:spcPct val="15000"/>
            </a:spcAft>
            <a:buChar char="•"/>
          </a:pPr>
          <a:r>
            <a:rPr lang="en-US" sz="1600" kern="1200" dirty="0"/>
            <a:t>Services nature provides that regulate the wider environment. E.g. water filtering</a:t>
          </a:r>
        </a:p>
      </dsp:txBody>
      <dsp:txXfrm rot="10800000">
        <a:off x="2291044" y="2647873"/>
        <a:ext cx="1693909" cy="3180782"/>
      </dsp:txXfrm>
    </dsp:sp>
    <dsp:sp modelId="{969808AC-B808-468E-9344-3017AE84400C}">
      <dsp:nvSpPr>
        <dsp:cNvPr id="0" name=""/>
        <dsp:cNvSpPr/>
      </dsp:nvSpPr>
      <dsp:spPr>
        <a:xfrm>
          <a:off x="4220954" y="353049"/>
          <a:ext cx="1804925" cy="1941774"/>
        </a:xfrm>
        <a:prstGeom prst="roundRect">
          <a:avLst>
            <a:gd name="adj" fmla="val 10000"/>
          </a:avLst>
        </a:prstGeom>
        <a:blipFill>
          <a:blip xmlns:r="http://schemas.openxmlformats.org/officeDocument/2006/relationships" r:embed="rId4" cstate="hq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t="-10000" b="-10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289C95E-E2EB-4B3B-87F2-463311E22EF2}">
      <dsp:nvSpPr>
        <dsp:cNvPr id="0" name=""/>
        <dsp:cNvSpPr/>
      </dsp:nvSpPr>
      <dsp:spPr>
        <a:xfrm rot="10800000">
          <a:off x="4220954" y="2647873"/>
          <a:ext cx="1804925" cy="3236290"/>
        </a:xfrm>
        <a:prstGeom prst="round2SameRect">
          <a:avLst>
            <a:gd name="adj1" fmla="val 10500"/>
            <a:gd name="adj2" fmla="val 0"/>
          </a:avLst>
        </a:prstGeom>
        <a:gradFill rotWithShape="0">
          <a:gsLst>
            <a:gs pos="0">
              <a:schemeClr val="accent1">
                <a:shade val="80000"/>
                <a:hueOff val="210462"/>
                <a:satOff val="-15639"/>
                <a:lumOff val="20357"/>
                <a:alphaOff val="0"/>
                <a:satMod val="103000"/>
                <a:lumMod val="102000"/>
                <a:tint val="94000"/>
              </a:schemeClr>
            </a:gs>
            <a:gs pos="50000">
              <a:schemeClr val="accent1">
                <a:shade val="80000"/>
                <a:hueOff val="210462"/>
                <a:satOff val="-15639"/>
                <a:lumOff val="20357"/>
                <a:alphaOff val="0"/>
                <a:satMod val="110000"/>
                <a:lumMod val="100000"/>
                <a:shade val="100000"/>
              </a:schemeClr>
            </a:gs>
            <a:gs pos="100000">
              <a:schemeClr val="accent1">
                <a:shade val="80000"/>
                <a:hueOff val="210462"/>
                <a:satOff val="-15639"/>
                <a:lumOff val="2035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9352" tIns="149352" rIns="149352" bIns="149352" numCol="1" spcCol="1270" anchor="t" anchorCtr="0">
          <a:noAutofit/>
        </a:bodyPr>
        <a:lstStyle/>
        <a:p>
          <a:pPr marL="0" lvl="0" indent="0" algn="l" defTabSz="933450">
            <a:lnSpc>
              <a:spcPct val="90000"/>
            </a:lnSpc>
            <a:spcBef>
              <a:spcPct val="0"/>
            </a:spcBef>
            <a:spcAft>
              <a:spcPct val="35000"/>
            </a:spcAft>
            <a:buNone/>
          </a:pPr>
          <a:r>
            <a:rPr lang="en-US" sz="2100" kern="1200" dirty="0"/>
            <a:t>Cultural </a:t>
          </a:r>
        </a:p>
        <a:p>
          <a:pPr marL="171450" lvl="1" indent="-171450" algn="l" defTabSz="711200">
            <a:lnSpc>
              <a:spcPct val="90000"/>
            </a:lnSpc>
            <a:spcBef>
              <a:spcPct val="0"/>
            </a:spcBef>
            <a:spcAft>
              <a:spcPct val="15000"/>
            </a:spcAft>
            <a:buChar char="•"/>
          </a:pPr>
          <a:r>
            <a:rPr lang="en-US" sz="1600" kern="1200" dirty="0"/>
            <a:t>Indirect benefits that enrich lives. Recreation, species of importance, etc. </a:t>
          </a:r>
        </a:p>
      </dsp:txBody>
      <dsp:txXfrm rot="10800000">
        <a:off x="4276462" y="2647873"/>
        <a:ext cx="1693909" cy="3180782"/>
      </dsp:txXfrm>
    </dsp:sp>
    <dsp:sp modelId="{39B596F5-0080-4120-855D-41AB27502CF0}">
      <dsp:nvSpPr>
        <dsp:cNvPr id="0" name=""/>
        <dsp:cNvSpPr/>
      </dsp:nvSpPr>
      <dsp:spPr>
        <a:xfrm>
          <a:off x="6206373" y="353049"/>
          <a:ext cx="1804925" cy="1941774"/>
        </a:xfrm>
        <a:prstGeom prst="roundRect">
          <a:avLst>
            <a:gd name="adj" fmla="val 10000"/>
          </a:avLst>
        </a:prstGeom>
        <a:blipFill>
          <a:blip xmlns:r="http://schemas.openxmlformats.org/officeDocument/2006/relationships" r:embed="rId6" cstate="hq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l="-59000" r="-59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954E43F-8A73-4609-A247-7B0565B4A941}">
      <dsp:nvSpPr>
        <dsp:cNvPr id="0" name=""/>
        <dsp:cNvSpPr/>
      </dsp:nvSpPr>
      <dsp:spPr>
        <a:xfrm rot="10800000">
          <a:off x="6206373" y="2647873"/>
          <a:ext cx="1804925" cy="3236290"/>
        </a:xfrm>
        <a:prstGeom prst="round2SameRect">
          <a:avLst>
            <a:gd name="adj1" fmla="val 10500"/>
            <a:gd name="adj2" fmla="val 0"/>
          </a:avLst>
        </a:prstGeom>
        <a:gradFill rotWithShape="0">
          <a:gsLst>
            <a:gs pos="0">
              <a:schemeClr val="accent1">
                <a:shade val="80000"/>
                <a:hueOff val="315693"/>
                <a:satOff val="-23458"/>
                <a:lumOff val="30536"/>
                <a:alphaOff val="0"/>
                <a:satMod val="103000"/>
                <a:lumMod val="102000"/>
                <a:tint val="94000"/>
              </a:schemeClr>
            </a:gs>
            <a:gs pos="50000">
              <a:schemeClr val="accent1">
                <a:shade val="80000"/>
                <a:hueOff val="315693"/>
                <a:satOff val="-23458"/>
                <a:lumOff val="30536"/>
                <a:alphaOff val="0"/>
                <a:satMod val="110000"/>
                <a:lumMod val="100000"/>
                <a:shade val="100000"/>
              </a:schemeClr>
            </a:gs>
            <a:gs pos="100000">
              <a:schemeClr val="accent1">
                <a:shade val="80000"/>
                <a:hueOff val="315693"/>
                <a:satOff val="-23458"/>
                <a:lumOff val="3053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9352" tIns="149352" rIns="149352" bIns="149352" numCol="1" spcCol="1270" anchor="t" anchorCtr="0">
          <a:noAutofit/>
        </a:bodyPr>
        <a:lstStyle/>
        <a:p>
          <a:pPr marL="0" lvl="0" indent="0" algn="l" defTabSz="933450">
            <a:lnSpc>
              <a:spcPct val="90000"/>
            </a:lnSpc>
            <a:spcBef>
              <a:spcPct val="0"/>
            </a:spcBef>
            <a:spcAft>
              <a:spcPct val="35000"/>
            </a:spcAft>
            <a:buNone/>
          </a:pPr>
          <a:r>
            <a:rPr lang="en-US" sz="2100" kern="1200" dirty="0"/>
            <a:t> Supporting</a:t>
          </a:r>
        </a:p>
        <a:p>
          <a:pPr marL="171450" lvl="1" indent="-171450" algn="l" defTabSz="711200">
            <a:lnSpc>
              <a:spcPct val="90000"/>
            </a:lnSpc>
            <a:spcBef>
              <a:spcPct val="0"/>
            </a:spcBef>
            <a:spcAft>
              <a:spcPct val="15000"/>
            </a:spcAft>
            <a:buChar char="•"/>
          </a:pPr>
          <a:r>
            <a:rPr lang="en-US" sz="1600" kern="1200" dirty="0"/>
            <a:t>Indirect services that enable other services to function, such as nutrient cycling. </a:t>
          </a:r>
        </a:p>
      </dsp:txBody>
      <dsp:txXfrm rot="10800000">
        <a:off x="6261881" y="2647873"/>
        <a:ext cx="1693909" cy="3180782"/>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1T18:11:54.800"/>
    </inkml:context>
    <inkml:brush xml:id="br0">
      <inkml:brushProperty name="width" value="0.35" units="cm"/>
      <inkml:brushProperty name="height" value="0.35" units="cm"/>
      <inkml:brushProperty name="color" value="#FFFFFF"/>
    </inkml:brush>
  </inkml:definitions>
  <inkml:trace contextRef="#ctx0" brushRef="#br0">481 175 14256,'-39'3'4214,"-19"-1"-3159,-3 0-1206,46 1 550,0 1 0,1 0 1,-1 1-1,1 1 0,0 1 0,0 0 0,0 0 0,-6 7-399,15-12 86,4-1 180,1-1-4,0 0-234,105 7-574,20-7 1345,-27-15-2400,-74-16 2139,-28 25-531,0 0 0,-1 0 0,1 0 0,-1 0 0,0 1 0,0-1 0,-1 1 0,0 1 0,0-1 0,0 1 0,0 0 0,-1 0 0,1 1 0,-6-2-7,-10-4 42,8 4 64,1 0-1,-1 1 0,0 0 1,0 1-1,-1 1 0,1 0 1,-1 1-1,1 0 0,-14 2-105,-65 9-1298,92-10 1364,1 0 100,183 8 702,-109-27-1227,-73 18 652,-3-3-288,-1 0 0,1 0 0,-1 0 0,0 1 0,0-1 0,0 1 0,-1 0 0,0 0 0,1 0 0,-1 0 0,0 1 0,0-1 0,0 1 0,0 0 0,-1 0 0,1 1-1,-1-1 1,0 1-5,-8-5-151,-47-13-101,59 18 560,1 1-72,0 0-554,28 3 344,83-6 231,-142-9-365,-48 25-158,70-9 239,7-3-605,2-1 2,0 0 498,0 0 258,0 0 534,32 1-156,14-13-348,-27 21-615,-19-7 154,-9 9 1079,-46 56-3637,17-18 4757,8-17-4635,-49 19 5335,50-43-6539,-3-4-5383,-21-4 7555,-28 2-960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1T18:11:56.053"/>
    </inkml:context>
    <inkml:brush xml:id="br0">
      <inkml:brushProperty name="width" value="0.35" units="cm"/>
      <inkml:brushProperty name="height" value="0.35" units="cm"/>
      <inkml:brushProperty name="color" value="#FFFFFF"/>
    </inkml:brush>
  </inkml:definitions>
  <inkml:trace contextRef="#ctx0" brushRef="#br0">338 29 12016,'0'0'1305,"-4"-1"-213,-76-14 4633,-53 6-5518,101 5 1013,31 4-1512,1 0-79,0 0-100,0 0 59,0 0 336,28 13 1083,-141-21 869,111 9-2823,2-1 185,0 0 1494,0 0 166,0 0-846,0 0-306,0 0-380,9 6 852,15 3 788,-33 8-791,5-10-473,-3 4-13798,11-19 11332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BE1148-31DB-4795-BAFC-ED453FE71A03}" type="datetimeFigureOut">
              <a:rPr lang="en-US" smtClean="0"/>
              <a:t>7/26/2019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A36287-9869-4D98-AE37-0B0C5D3394EC}" type="slidenum">
              <a:rPr lang="en-US" smtClean="0"/>
              <a:t>‹#›</a:t>
            </a:fld>
            <a:endParaRPr lang="en-US"/>
          </a:p>
        </p:txBody>
      </p:sp>
    </p:spTree>
    <p:extLst>
      <p:ext uri="{BB962C8B-B14F-4D97-AF65-F5344CB8AC3E}">
        <p14:creationId xmlns:p14="http://schemas.microsoft.com/office/powerpoint/2010/main" val="4004823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reativecommons.org/licenses/by-nc-nd/3.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portal.ncdenr.org/web/apnep/living-shorelines-ii"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Image 1:https://www.visitsouthwalton.com/tips-trips/dining-with-a-purpose-local-restaurants-support-oyster-reef-program</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Image 2:https://ktswblog.net/2013/12/04/rebuilding-the-</a:t>
            </a:r>
            <a:r>
              <a:rPr lang="en-US" sz="1200" b="0" i="0" u="none" strike="noStrike" kern="1200" dirty="0" err="1">
                <a:solidFill>
                  <a:schemeClr val="tx1"/>
                </a:solidFill>
                <a:effectLst/>
                <a:latin typeface="+mn-lt"/>
                <a:ea typeface="+mn-ea"/>
                <a:cs typeface="+mn-cs"/>
              </a:rPr>
              <a:t>texas</a:t>
            </a:r>
            <a:r>
              <a:rPr lang="en-US" sz="1200" b="0" i="0" u="none" strike="noStrike" kern="1200" dirty="0">
                <a:solidFill>
                  <a:schemeClr val="tx1"/>
                </a:solidFill>
                <a:effectLst/>
                <a:latin typeface="+mn-lt"/>
                <a:ea typeface="+mn-ea"/>
                <a:cs typeface="+mn-cs"/>
              </a:rPr>
              <a:t>-oyster-reef/</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EA36287-9869-4D98-AE37-0B0C5D3394EC}" type="slidenum">
              <a:rPr lang="en-US" smtClean="0"/>
              <a:t>1</a:t>
            </a:fld>
            <a:endParaRPr lang="en-US"/>
          </a:p>
        </p:txBody>
      </p:sp>
    </p:spTree>
    <p:extLst>
      <p:ext uri="{BB962C8B-B14F-4D97-AF65-F5344CB8AC3E}">
        <p14:creationId xmlns:p14="http://schemas.microsoft.com/office/powerpoint/2010/main" val="191300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CEA36287-9869-4D98-AE37-0B0C5D3394EC}" type="slidenum">
              <a:rPr lang="en-US" smtClean="0"/>
              <a:t>‹#›</a:t>
            </a:fld>
            <a:endParaRPr lang="en-US"/>
          </a:p>
        </p:txBody>
      </p:sp>
    </p:spTree>
    <p:extLst>
      <p:ext uri="{BB962C8B-B14F-4D97-AF65-F5344CB8AC3E}">
        <p14:creationId xmlns:p14="http://schemas.microsoft.com/office/powerpoint/2010/main" val="26254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A36287-9869-4D98-AE37-0B0C5D3394EC}" type="slidenum">
              <a:rPr lang="en-US" smtClean="0"/>
              <a:t>13</a:t>
            </a:fld>
            <a:endParaRPr lang="en-US"/>
          </a:p>
        </p:txBody>
      </p:sp>
    </p:spTree>
    <p:extLst>
      <p:ext uri="{BB962C8B-B14F-4D97-AF65-F5344CB8AC3E}">
        <p14:creationId xmlns:p14="http://schemas.microsoft.com/office/powerpoint/2010/main" val="1039905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 bigger</a:t>
            </a:r>
          </a:p>
        </p:txBody>
      </p:sp>
      <p:sp>
        <p:nvSpPr>
          <p:cNvPr id="4" name="Slide Number Placeholder 3"/>
          <p:cNvSpPr>
            <a:spLocks noGrp="1"/>
          </p:cNvSpPr>
          <p:nvPr>
            <p:ph type="sldNum" sz="quarter" idx="5"/>
          </p:nvPr>
        </p:nvSpPr>
        <p:spPr/>
        <p:txBody>
          <a:bodyPr/>
          <a:lstStyle/>
          <a:p>
            <a:fld id="{CEA36287-9869-4D98-AE37-0B0C5D3394EC}" type="slidenum">
              <a:rPr lang="en-US" smtClean="0"/>
              <a:t>14</a:t>
            </a:fld>
            <a:endParaRPr lang="en-US"/>
          </a:p>
        </p:txBody>
      </p:sp>
    </p:spTree>
    <p:extLst>
      <p:ext uri="{BB962C8B-B14F-4D97-AF65-F5344CB8AC3E}">
        <p14:creationId xmlns:p14="http://schemas.microsoft.com/office/powerpoint/2010/main" val="2548540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https://www.trover.com/d/dZDq-rachel-carson-reserve-carteret-county-north-Carolina</a:t>
            </a:r>
          </a:p>
          <a:p>
            <a:r>
              <a:rPr lang="en-US" dirty="0"/>
              <a:t>Image: http://masonboro.blogspot.com/</a:t>
            </a:r>
          </a:p>
        </p:txBody>
      </p:sp>
      <p:sp>
        <p:nvSpPr>
          <p:cNvPr id="4" name="Slide Number Placeholder 3"/>
          <p:cNvSpPr>
            <a:spLocks noGrp="1"/>
          </p:cNvSpPr>
          <p:nvPr>
            <p:ph type="sldNum" sz="quarter" idx="5"/>
          </p:nvPr>
        </p:nvSpPr>
        <p:spPr/>
        <p:txBody>
          <a:bodyPr/>
          <a:lstStyle/>
          <a:p>
            <a:fld id="{CEA36287-9869-4D98-AE37-0B0C5D3394EC}" type="slidenum">
              <a:rPr lang="en-US" smtClean="0"/>
              <a:t>15</a:t>
            </a:fld>
            <a:endParaRPr lang="en-US"/>
          </a:p>
        </p:txBody>
      </p:sp>
    </p:spTree>
    <p:extLst>
      <p:ext uri="{BB962C8B-B14F-4D97-AF65-F5344CB8AC3E}">
        <p14:creationId xmlns:p14="http://schemas.microsoft.com/office/powerpoint/2010/main" val="1536153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75000"/>
                  </a:schemeClr>
                </a:solidFill>
              </a:rPr>
              <a:t>Image: Image: https://www.fisheries.noaa.gov/feature-story/noaa-seeks-applications-community-based-habitat-restoration-project-funding</a:t>
            </a:r>
          </a:p>
          <a:p>
            <a:endParaRPr lang="en-US" dirty="0"/>
          </a:p>
        </p:txBody>
      </p:sp>
      <p:sp>
        <p:nvSpPr>
          <p:cNvPr id="4" name="Slide Number Placeholder 3"/>
          <p:cNvSpPr>
            <a:spLocks noGrp="1"/>
          </p:cNvSpPr>
          <p:nvPr>
            <p:ph type="sldNum" sz="quarter" idx="5"/>
          </p:nvPr>
        </p:nvSpPr>
        <p:spPr/>
        <p:txBody>
          <a:bodyPr/>
          <a:lstStyle/>
          <a:p>
            <a:fld id="{CEA36287-9869-4D98-AE37-0B0C5D3394EC}" type="slidenum">
              <a:rPr lang="en-US" smtClean="0"/>
              <a:t>3</a:t>
            </a:fld>
            <a:endParaRPr lang="en-US"/>
          </a:p>
        </p:txBody>
      </p:sp>
    </p:spTree>
    <p:extLst>
      <p:ext uri="{BB962C8B-B14F-4D97-AF65-F5344CB8AC3E}">
        <p14:creationId xmlns:p14="http://schemas.microsoft.com/office/powerpoint/2010/main" val="2478435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GIF: https://www.youtube.com/watch?v=JvR0RIZd8HU</a:t>
            </a:r>
          </a:p>
          <a:p>
            <a:r>
              <a:rPr lang="en-US" dirty="0"/>
              <a:t>Other images-creative commons</a:t>
            </a:r>
            <a:r>
              <a:rPr lang="en-US" sz="1200" dirty="0"/>
              <a:t> (licensed under </a:t>
            </a:r>
            <a:r>
              <a:rPr lang="en-US" sz="1200" dirty="0">
                <a:hlinkClick r:id="rId3" tooltip="https://creativecommons.org/licenses/by-nc-nd/3.0/"/>
              </a:rPr>
              <a:t>CC BY-NC-ND</a:t>
            </a:r>
            <a:r>
              <a:rPr lang="en-US" sz="1200" dirty="0"/>
              <a:t>)</a:t>
            </a:r>
            <a:endParaRPr lang="en-US" dirty="0"/>
          </a:p>
        </p:txBody>
      </p:sp>
      <p:sp>
        <p:nvSpPr>
          <p:cNvPr id="4" name="Slide Number Placeholder 3"/>
          <p:cNvSpPr>
            <a:spLocks noGrp="1"/>
          </p:cNvSpPr>
          <p:nvPr>
            <p:ph type="sldNum" sz="quarter" idx="5"/>
          </p:nvPr>
        </p:nvSpPr>
        <p:spPr/>
        <p:txBody>
          <a:bodyPr/>
          <a:lstStyle/>
          <a:p>
            <a:fld id="{CEA36287-9869-4D98-AE37-0B0C5D3394EC}" type="slidenum">
              <a:rPr lang="en-US" smtClean="0"/>
              <a:t>4</a:t>
            </a:fld>
            <a:endParaRPr lang="en-US"/>
          </a:p>
        </p:txBody>
      </p:sp>
    </p:spTree>
    <p:extLst>
      <p:ext uri="{BB962C8B-B14F-4D97-AF65-F5344CB8AC3E}">
        <p14:creationId xmlns:p14="http://schemas.microsoft.com/office/powerpoint/2010/main" val="478322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https://ncseagrantncsu.edu/ncseagrant_docs/products/2010s/NC_Ocean_Economy_White_Paper.pdf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(NOEP, 2016) &amp; NC Coastal Federation State of the Oyster 2017</a:t>
            </a:r>
          </a:p>
          <a:p>
            <a:endParaRPr lang="en-US" dirty="0"/>
          </a:p>
        </p:txBody>
      </p:sp>
      <p:sp>
        <p:nvSpPr>
          <p:cNvPr id="4" name="Slide Number Placeholder 3"/>
          <p:cNvSpPr>
            <a:spLocks noGrp="1"/>
          </p:cNvSpPr>
          <p:nvPr>
            <p:ph type="sldNum" sz="quarter" idx="5"/>
          </p:nvPr>
        </p:nvSpPr>
        <p:spPr/>
        <p:txBody>
          <a:bodyPr/>
          <a:lstStyle/>
          <a:p>
            <a:fld id="{CEA36287-9869-4D98-AE37-0B0C5D3394EC}" type="slidenum">
              <a:rPr lang="en-US" smtClean="0"/>
              <a:t>5</a:t>
            </a:fld>
            <a:endParaRPr lang="en-US"/>
          </a:p>
        </p:txBody>
      </p:sp>
    </p:spTree>
    <p:extLst>
      <p:ext uri="{BB962C8B-B14F-4D97-AF65-F5344CB8AC3E}">
        <p14:creationId xmlns:p14="http://schemas.microsoft.com/office/powerpoint/2010/main" val="4291604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a:t>
            </a:r>
            <a:r>
              <a:rPr lang="en-US" dirty="0">
                <a:hlinkClick r:id="rId3"/>
              </a:rPr>
              <a:t>http://portal.ncdenr.org/web/apnep/living-shorelines-ii</a:t>
            </a:r>
          </a:p>
          <a:p>
            <a:r>
              <a:rPr lang="en-US" dirty="0">
                <a:cs typeface="Calibri"/>
              </a:rPr>
              <a:t>The St. James oyster reef shoreline withstood hurricane Florence and was able to protect the spartina behind it. </a:t>
            </a:r>
            <a:r>
              <a:rPr lang="en-US" dirty="0"/>
              <a:t>Data concludes that marsh sill living shorelines perform well during large storm events, providing a resilient shoreline stabilization option along North Carolina’s estuarine shorelines.</a:t>
            </a:r>
            <a:endParaRPr lang="en-US" dirty="0">
              <a:cs typeface="Calibri"/>
            </a:endParaRPr>
          </a:p>
        </p:txBody>
      </p:sp>
      <p:sp>
        <p:nvSpPr>
          <p:cNvPr id="4" name="Slide Number Placeholder 3"/>
          <p:cNvSpPr>
            <a:spLocks noGrp="1"/>
          </p:cNvSpPr>
          <p:nvPr>
            <p:ph type="sldNum" sz="quarter" idx="5"/>
          </p:nvPr>
        </p:nvSpPr>
        <p:spPr/>
        <p:txBody>
          <a:bodyPr/>
          <a:lstStyle/>
          <a:p>
            <a:fld id="{CEA36287-9869-4D98-AE37-0B0C5D3394EC}" type="slidenum">
              <a:rPr lang="en-US" smtClean="0"/>
              <a:t>‹#›</a:t>
            </a:fld>
            <a:endParaRPr lang="en-US"/>
          </a:p>
        </p:txBody>
      </p:sp>
    </p:spTree>
    <p:extLst>
      <p:ext uri="{BB962C8B-B14F-4D97-AF65-F5344CB8AC3E}">
        <p14:creationId xmlns:p14="http://schemas.microsoft.com/office/powerpoint/2010/main" val="751800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https://deq.nc.gov/about/divisions/coastal-management/coastal-management-estuarine-shorelines/stabilization/living-shoreline-research/unc-studies</a:t>
            </a:r>
          </a:p>
          <a:p>
            <a:r>
              <a:rPr lang="en-US" dirty="0"/>
              <a:t>Images: https://coast.noaa.gov/digitalcoast/training/nc-coast.html</a:t>
            </a:r>
          </a:p>
        </p:txBody>
      </p:sp>
      <p:sp>
        <p:nvSpPr>
          <p:cNvPr id="4" name="Slide Number Placeholder 3"/>
          <p:cNvSpPr>
            <a:spLocks noGrp="1"/>
          </p:cNvSpPr>
          <p:nvPr>
            <p:ph type="sldNum" sz="quarter" idx="5"/>
          </p:nvPr>
        </p:nvSpPr>
        <p:spPr/>
        <p:txBody>
          <a:bodyPr/>
          <a:lstStyle/>
          <a:p>
            <a:fld id="{CEA36287-9869-4D98-AE37-0B0C5D3394EC}" type="slidenum">
              <a:rPr lang="en-US" smtClean="0"/>
              <a:t>6</a:t>
            </a:fld>
            <a:endParaRPr lang="en-US"/>
          </a:p>
        </p:txBody>
      </p:sp>
    </p:spTree>
    <p:extLst>
      <p:ext uri="{BB962C8B-B14F-4D97-AF65-F5344CB8AC3E}">
        <p14:creationId xmlns:p14="http://schemas.microsoft.com/office/powerpoint/2010/main" val="2896076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benefits</a:t>
            </a:r>
          </a:p>
          <a:p>
            <a:r>
              <a:rPr lang="en-US" dirty="0"/>
              <a:t>Young oysterman: https://www.ourstate.com/an-oystermans-calling/</a:t>
            </a:r>
          </a:p>
          <a:p>
            <a:r>
              <a:rPr lang="en-US" dirty="0"/>
              <a:t>Old oysterman: </a:t>
            </a:r>
            <a:r>
              <a:rPr lang="en-US" sz="1200" b="0" i="0" kern="1200" dirty="0">
                <a:solidFill>
                  <a:schemeClr val="tx1"/>
                </a:solidFill>
                <a:effectLst/>
                <a:latin typeface="+mn-lt"/>
                <a:ea typeface="+mn-ea"/>
                <a:cs typeface="+mn-cs"/>
              </a:rPr>
              <a:t>A Carteret County oyster farmer. Image from the N.C. Museum of History.</a:t>
            </a:r>
            <a:endParaRPr lang="en-US" dirty="0"/>
          </a:p>
        </p:txBody>
      </p:sp>
      <p:sp>
        <p:nvSpPr>
          <p:cNvPr id="4" name="Slide Number Placeholder 3"/>
          <p:cNvSpPr>
            <a:spLocks noGrp="1"/>
          </p:cNvSpPr>
          <p:nvPr>
            <p:ph type="sldNum" sz="quarter" idx="5"/>
          </p:nvPr>
        </p:nvSpPr>
        <p:spPr/>
        <p:txBody>
          <a:bodyPr/>
          <a:lstStyle/>
          <a:p>
            <a:fld id="{CEA36287-9869-4D98-AE37-0B0C5D3394EC}" type="slidenum">
              <a:rPr lang="en-US" smtClean="0"/>
              <a:t>7</a:t>
            </a:fld>
            <a:endParaRPr lang="en-US"/>
          </a:p>
        </p:txBody>
      </p:sp>
    </p:spTree>
    <p:extLst>
      <p:ext uri="{BB962C8B-B14F-4D97-AF65-F5344CB8AC3E}">
        <p14:creationId xmlns:p14="http://schemas.microsoft.com/office/powerpoint/2010/main" val="38239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https://ncoysters.org/oysters/restoration-map/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tx1">
                    <a:lumMod val="75000"/>
                  </a:schemeClr>
                </a:solidFill>
              </a:rPr>
              <a:t>From top: Oyster </a:t>
            </a:r>
            <a:r>
              <a:rPr lang="en-US" sz="1200" i="1" dirty="0" err="1">
                <a:solidFill>
                  <a:schemeClr val="tx1">
                    <a:lumMod val="75000"/>
                  </a:schemeClr>
                </a:solidFill>
              </a:rPr>
              <a:t>mariculture</a:t>
            </a:r>
            <a:r>
              <a:rPr lang="en-US" sz="1200" i="1" dirty="0">
                <a:solidFill>
                  <a:schemeClr val="tx1">
                    <a:lumMod val="75000"/>
                  </a:schemeClr>
                </a:solidFill>
              </a:rPr>
              <a:t>, clutch planting, patch reefs, and NC oyster sanctuaries. </a:t>
            </a:r>
          </a:p>
          <a:p>
            <a:endParaRPr lang="en-US" dirty="0"/>
          </a:p>
        </p:txBody>
      </p:sp>
      <p:sp>
        <p:nvSpPr>
          <p:cNvPr id="4" name="Slide Number Placeholder 3"/>
          <p:cNvSpPr>
            <a:spLocks noGrp="1"/>
          </p:cNvSpPr>
          <p:nvPr>
            <p:ph type="sldNum" sz="quarter" idx="5"/>
          </p:nvPr>
        </p:nvSpPr>
        <p:spPr/>
        <p:txBody>
          <a:bodyPr/>
          <a:lstStyle/>
          <a:p>
            <a:fld id="{CEA36287-9869-4D98-AE37-0B0C5D3394EC}" type="slidenum">
              <a:rPr lang="en-US" smtClean="0"/>
              <a:t>10</a:t>
            </a:fld>
            <a:endParaRPr lang="en-US"/>
          </a:p>
        </p:txBody>
      </p:sp>
    </p:spTree>
    <p:extLst>
      <p:ext uri="{BB962C8B-B14F-4D97-AF65-F5344CB8AC3E}">
        <p14:creationId xmlns:p14="http://schemas.microsoft.com/office/powerpoint/2010/main" val="167058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 completed model looks like</a:t>
            </a:r>
          </a:p>
        </p:txBody>
      </p:sp>
      <p:sp>
        <p:nvSpPr>
          <p:cNvPr id="4" name="Slide Number Placeholder 3"/>
          <p:cNvSpPr>
            <a:spLocks noGrp="1"/>
          </p:cNvSpPr>
          <p:nvPr>
            <p:ph type="sldNum" sz="quarter" idx="5"/>
          </p:nvPr>
        </p:nvSpPr>
        <p:spPr/>
        <p:txBody>
          <a:bodyPr/>
          <a:lstStyle/>
          <a:p>
            <a:fld id="{CEA36287-9869-4D98-AE37-0B0C5D3394EC}" type="slidenum">
              <a:rPr lang="en-US" smtClean="0"/>
              <a:t>11</a:t>
            </a:fld>
            <a:endParaRPr lang="en-US"/>
          </a:p>
        </p:txBody>
      </p:sp>
    </p:spTree>
    <p:extLst>
      <p:ext uri="{BB962C8B-B14F-4D97-AF65-F5344CB8AC3E}">
        <p14:creationId xmlns:p14="http://schemas.microsoft.com/office/powerpoint/2010/main" val="3997308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201AF5-7B64-41A1-BA2E-7B79C7B509BB}" type="datetime1">
              <a:rPr lang="en-US" smtClean="0"/>
              <a:t>7/26/2019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BF6DF7-E067-4651-8119-D28EA1806B9E}" type="slidenum">
              <a:rPr lang="en-US" smtClean="0"/>
              <a:t>‹#›</a:t>
            </a:fld>
            <a:endParaRPr lang="en-US"/>
          </a:p>
        </p:txBody>
      </p:sp>
    </p:spTree>
    <p:extLst>
      <p:ext uri="{BB962C8B-B14F-4D97-AF65-F5344CB8AC3E}">
        <p14:creationId xmlns:p14="http://schemas.microsoft.com/office/powerpoint/2010/main" val="69001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3961BD-9C19-4BAB-84B9-8F2B57C8D217}" type="datetime1">
              <a:rPr lang="en-US" smtClean="0"/>
              <a:t>7/26/2019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BF6DF7-E067-4651-8119-D28EA1806B9E}" type="slidenum">
              <a:rPr lang="en-US" smtClean="0"/>
              <a:t>‹#›</a:t>
            </a:fld>
            <a:endParaRPr lang="en-US"/>
          </a:p>
        </p:txBody>
      </p:sp>
    </p:spTree>
    <p:extLst>
      <p:ext uri="{BB962C8B-B14F-4D97-AF65-F5344CB8AC3E}">
        <p14:creationId xmlns:p14="http://schemas.microsoft.com/office/powerpoint/2010/main" val="1207135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A6A43B-D55C-41BA-9C63-0A20C77314A8}" type="datetime1">
              <a:rPr lang="en-US" smtClean="0"/>
              <a:t>7/26/2019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BF6DF7-E067-4651-8119-D28EA1806B9E}" type="slidenum">
              <a:rPr lang="en-US" smtClean="0"/>
              <a:t>‹#›</a:t>
            </a:fld>
            <a:endParaRPr lang="en-US"/>
          </a:p>
        </p:txBody>
      </p:sp>
    </p:spTree>
    <p:extLst>
      <p:ext uri="{BB962C8B-B14F-4D97-AF65-F5344CB8AC3E}">
        <p14:creationId xmlns:p14="http://schemas.microsoft.com/office/powerpoint/2010/main" val="2366308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83E848-50B1-49EE-B80B-12D3B068B755}" type="datetime1">
              <a:rPr lang="en-US" smtClean="0"/>
              <a:t>7/26/2019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BF6DF7-E067-4651-8119-D28EA1806B9E}" type="slidenum">
              <a:rPr lang="en-US" smtClean="0"/>
              <a:t>‹#›</a:t>
            </a:fld>
            <a:endParaRPr lang="en-US"/>
          </a:p>
        </p:txBody>
      </p:sp>
    </p:spTree>
    <p:extLst>
      <p:ext uri="{BB962C8B-B14F-4D97-AF65-F5344CB8AC3E}">
        <p14:creationId xmlns:p14="http://schemas.microsoft.com/office/powerpoint/2010/main" val="1562832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3688C4C-5A16-4279-8B0E-496BE4CDA68F}" type="datetime1">
              <a:rPr lang="en-US" smtClean="0"/>
              <a:t>7/26/2019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BF6DF7-E067-4651-8119-D28EA1806B9E}" type="slidenum">
              <a:rPr lang="en-US" smtClean="0"/>
              <a:t>‹#›</a:t>
            </a:fld>
            <a:endParaRPr lang="en-US"/>
          </a:p>
        </p:txBody>
      </p:sp>
    </p:spTree>
    <p:extLst>
      <p:ext uri="{BB962C8B-B14F-4D97-AF65-F5344CB8AC3E}">
        <p14:creationId xmlns:p14="http://schemas.microsoft.com/office/powerpoint/2010/main" val="1969842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6A8C80-F393-4E2E-AC4B-A9D06F1E4DB7}" type="datetime1">
              <a:rPr lang="en-US" smtClean="0"/>
              <a:t>7/26/2019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BF6DF7-E067-4651-8119-D28EA1806B9E}" type="slidenum">
              <a:rPr lang="en-US" smtClean="0"/>
              <a:t>‹#›</a:t>
            </a:fld>
            <a:endParaRPr lang="en-US"/>
          </a:p>
        </p:txBody>
      </p:sp>
    </p:spTree>
    <p:extLst>
      <p:ext uri="{BB962C8B-B14F-4D97-AF65-F5344CB8AC3E}">
        <p14:creationId xmlns:p14="http://schemas.microsoft.com/office/powerpoint/2010/main" val="2340386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FBBDE3-8B0E-405C-8CA1-940755AA3272}" type="datetime1">
              <a:rPr lang="en-US" smtClean="0"/>
              <a:t>7/26/2019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BF6DF7-E067-4651-8119-D28EA1806B9E}" type="slidenum">
              <a:rPr lang="en-US" smtClean="0"/>
              <a:t>‹#›</a:t>
            </a:fld>
            <a:endParaRPr lang="en-US"/>
          </a:p>
        </p:txBody>
      </p:sp>
    </p:spTree>
    <p:extLst>
      <p:ext uri="{BB962C8B-B14F-4D97-AF65-F5344CB8AC3E}">
        <p14:creationId xmlns:p14="http://schemas.microsoft.com/office/powerpoint/2010/main" val="3269906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36002B2-BA84-4A1F-AACC-97C384422A0C}" type="datetime1">
              <a:rPr lang="en-US" smtClean="0"/>
              <a:t>7/26/2019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BF6DF7-E067-4651-8119-D28EA1806B9E}" type="slidenum">
              <a:rPr lang="en-US" smtClean="0"/>
              <a:t>‹#›</a:t>
            </a:fld>
            <a:endParaRPr lang="en-US"/>
          </a:p>
        </p:txBody>
      </p:sp>
    </p:spTree>
    <p:extLst>
      <p:ext uri="{BB962C8B-B14F-4D97-AF65-F5344CB8AC3E}">
        <p14:creationId xmlns:p14="http://schemas.microsoft.com/office/powerpoint/2010/main" val="2575947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E79C7D-DFD6-4046-9343-C90D8B134A55}" type="datetime1">
              <a:rPr lang="en-US" smtClean="0"/>
              <a:t>7/26/2019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BF6DF7-E067-4651-8119-D28EA1806B9E}" type="slidenum">
              <a:rPr lang="en-US" smtClean="0"/>
              <a:t>‹#›</a:t>
            </a:fld>
            <a:endParaRPr lang="en-US"/>
          </a:p>
        </p:txBody>
      </p:sp>
    </p:spTree>
    <p:extLst>
      <p:ext uri="{BB962C8B-B14F-4D97-AF65-F5344CB8AC3E}">
        <p14:creationId xmlns:p14="http://schemas.microsoft.com/office/powerpoint/2010/main" val="1897105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F4B6BE-7668-4B4A-8C04-DD4CEC1FF2CC}" type="datetime1">
              <a:rPr lang="en-US" smtClean="0"/>
              <a:t>7/26/2019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BF6DF7-E067-4651-8119-D28EA1806B9E}" type="slidenum">
              <a:rPr lang="en-US" smtClean="0"/>
              <a:t>‹#›</a:t>
            </a:fld>
            <a:endParaRPr lang="en-US"/>
          </a:p>
        </p:txBody>
      </p:sp>
    </p:spTree>
    <p:extLst>
      <p:ext uri="{BB962C8B-B14F-4D97-AF65-F5344CB8AC3E}">
        <p14:creationId xmlns:p14="http://schemas.microsoft.com/office/powerpoint/2010/main" val="2599452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B91090-34E7-4D5B-A743-9E62C2209752}" type="datetime1">
              <a:rPr lang="en-US" smtClean="0"/>
              <a:t>7/26/2019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BF6DF7-E067-4651-8119-D28EA1806B9E}" type="slidenum">
              <a:rPr lang="en-US" smtClean="0"/>
              <a:t>‹#›</a:t>
            </a:fld>
            <a:endParaRPr lang="en-US"/>
          </a:p>
        </p:txBody>
      </p:sp>
    </p:spTree>
    <p:extLst>
      <p:ext uri="{BB962C8B-B14F-4D97-AF65-F5344CB8AC3E}">
        <p14:creationId xmlns:p14="http://schemas.microsoft.com/office/powerpoint/2010/main" val="1808878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09F340-9814-487F-89B4-D142DC7217E7}" type="datetime1">
              <a:rPr lang="en-US" smtClean="0"/>
              <a:t>7/26/2019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BF6DF7-E067-4651-8119-D28EA1806B9E}" type="slidenum">
              <a:rPr lang="en-US" smtClean="0"/>
              <a:t>‹#›</a:t>
            </a:fld>
            <a:endParaRPr lang="en-US"/>
          </a:p>
        </p:txBody>
      </p:sp>
    </p:spTree>
    <p:extLst>
      <p:ext uri="{BB962C8B-B14F-4D97-AF65-F5344CB8AC3E}">
        <p14:creationId xmlns:p14="http://schemas.microsoft.com/office/powerpoint/2010/main" val="3145334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customXml" Target="../ink/ink1.xml"/><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10.png"/><Relationship Id="rId5" Type="http://schemas.openxmlformats.org/officeDocument/2006/relationships/customXml" Target="../ink/ink2.xml"/><Relationship Id="rId4" Type="http://schemas.openxmlformats.org/officeDocument/2006/relationships/image" Target="../media/image200.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g"/><Relationship Id="rId3" Type="http://schemas.openxmlformats.org/officeDocument/2006/relationships/image" Target="../media/image19.png"/><Relationship Id="rId7" Type="http://schemas.openxmlformats.org/officeDocument/2006/relationships/image" Target="../media/image23.jpeg"/><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hyperlink" Target="http://themoderatevoice.com/39858/oysters-for-health-care-guest-voice"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9D8E2A-26A3-44E6-8F7D-AA6D3448B046}"/>
              </a:ext>
            </a:extLst>
          </p:cNvPr>
          <p:cNvPicPr>
            <a:picLocks noChangeAspect="1"/>
          </p:cNvPicPr>
          <p:nvPr/>
        </p:nvPicPr>
        <p:blipFill rotWithShape="1">
          <a:blip r:embed="rId3">
            <a:alphaModFix/>
          </a:blip>
          <a:srcRect r="20142" b="2"/>
          <a:stretch/>
        </p:blipFill>
        <p:spPr>
          <a:xfrm>
            <a:off x="-312370" y="-856863"/>
            <a:ext cx="6693680" cy="4377303"/>
          </a:xfrm>
          <a:prstGeom prst="rect">
            <a:avLst/>
          </a:prstGeom>
          <a:effectLst>
            <a:softEdge rad="533400"/>
          </a:effectLst>
        </p:spPr>
      </p:pic>
      <p:pic>
        <p:nvPicPr>
          <p:cNvPr id="7" name="Picture 6">
            <a:extLst>
              <a:ext uri="{FF2B5EF4-FFF2-40B4-BE49-F238E27FC236}">
                <a16:creationId xmlns:a16="http://schemas.microsoft.com/office/drawing/2014/main" id="{73A62712-A148-4976-B199-58902AA821A2}"/>
              </a:ext>
            </a:extLst>
          </p:cNvPr>
          <p:cNvPicPr>
            <a:picLocks noChangeAspect="1"/>
          </p:cNvPicPr>
          <p:nvPr/>
        </p:nvPicPr>
        <p:blipFill rotWithShape="1">
          <a:blip r:embed="rId4">
            <a:alphaModFix/>
          </a:blip>
          <a:srcRect r="5686" b="-1"/>
          <a:stretch/>
        </p:blipFill>
        <p:spPr>
          <a:xfrm>
            <a:off x="-267000" y="3255765"/>
            <a:ext cx="6623111" cy="4121340"/>
          </a:xfrm>
          <a:prstGeom prst="rect">
            <a:avLst/>
          </a:prstGeom>
          <a:effectLst>
            <a:softEdge rad="533400"/>
          </a:effectLst>
        </p:spPr>
      </p:pic>
      <p:pic>
        <p:nvPicPr>
          <p:cNvPr id="9" name="Picture 8">
            <a:extLst>
              <a:ext uri="{FF2B5EF4-FFF2-40B4-BE49-F238E27FC236}">
                <a16:creationId xmlns:a16="http://schemas.microsoft.com/office/drawing/2014/main" id="{308569FE-C7A7-46F8-B9F7-593A56978B95}"/>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7063597" y="-102017"/>
            <a:ext cx="2743200" cy="6960017"/>
          </a:xfrm>
          <a:prstGeom prst="rect">
            <a:avLst/>
          </a:prstGeom>
        </p:spPr>
      </p:pic>
      <p:sp>
        <p:nvSpPr>
          <p:cNvPr id="2" name="Title 1">
            <a:extLst>
              <a:ext uri="{FF2B5EF4-FFF2-40B4-BE49-F238E27FC236}">
                <a16:creationId xmlns:a16="http://schemas.microsoft.com/office/drawing/2014/main" id="{DF7CCD0C-9E80-4C84-948C-B9D3316798AF}"/>
              </a:ext>
            </a:extLst>
          </p:cNvPr>
          <p:cNvSpPr>
            <a:spLocks noGrp="1"/>
          </p:cNvSpPr>
          <p:nvPr>
            <p:ph type="ctrTitle"/>
          </p:nvPr>
        </p:nvSpPr>
        <p:spPr>
          <a:xfrm>
            <a:off x="6356110" y="2632191"/>
            <a:ext cx="5128753" cy="1635639"/>
          </a:xfrm>
        </p:spPr>
        <p:txBody>
          <a:bodyPr anchor="t">
            <a:noAutofit/>
          </a:bodyPr>
          <a:lstStyle/>
          <a:p>
            <a:pPr algn="l"/>
            <a:r>
              <a:rPr lang="en-US" sz="4400" b="1" dirty="0">
                <a:solidFill>
                  <a:srgbClr val="000000"/>
                </a:solidFill>
              </a:rPr>
              <a:t>OYSTER REEF ECOSYSTEM SERVICES </a:t>
            </a:r>
          </a:p>
        </p:txBody>
      </p:sp>
      <p:pic>
        <p:nvPicPr>
          <p:cNvPr id="11" name="Picture 10">
            <a:extLst>
              <a:ext uri="{FF2B5EF4-FFF2-40B4-BE49-F238E27FC236}">
                <a16:creationId xmlns:a16="http://schemas.microsoft.com/office/drawing/2014/main" id="{7179CC80-38D8-4BFF-B4B7-EDD8B1D535D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488246" y="5694567"/>
            <a:ext cx="2298292" cy="977642"/>
          </a:xfrm>
          <a:prstGeom prst="rect">
            <a:avLst/>
          </a:prstGeom>
        </p:spPr>
      </p:pic>
      <p:pic>
        <p:nvPicPr>
          <p:cNvPr id="12" name="Picture 6" descr="Image result for nc coastal reserve logo">
            <a:extLst>
              <a:ext uri="{FF2B5EF4-FFF2-40B4-BE49-F238E27FC236}">
                <a16:creationId xmlns:a16="http://schemas.microsoft.com/office/drawing/2014/main" id="{A224AC6B-5F52-47F4-90C8-CFDE121F4328}"/>
              </a:ext>
            </a:extLst>
          </p:cNvPr>
          <p:cNvPicPr>
            <a:picLocks noChangeAspect="1" noChangeArrowheads="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43454" y="4922874"/>
            <a:ext cx="1173532" cy="1739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525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B060F4-D31F-449E-BBC5-91A804290C27}"/>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b="1" dirty="0">
                <a:solidFill>
                  <a:schemeClr val="bg1"/>
                </a:solidFill>
              </a:rPr>
              <a:t>Service Mapping  </a:t>
            </a:r>
          </a:p>
        </p:txBody>
      </p:sp>
      <p:sp>
        <p:nvSpPr>
          <p:cNvPr id="3" name="Content Placeholder 2">
            <a:extLst>
              <a:ext uri="{FF2B5EF4-FFF2-40B4-BE49-F238E27FC236}">
                <a16:creationId xmlns:a16="http://schemas.microsoft.com/office/drawing/2014/main" id="{DD32BD31-3F6F-4E87-A10C-02819331F721}"/>
              </a:ext>
            </a:extLst>
          </p:cNvPr>
          <p:cNvSpPr>
            <a:spLocks noGrp="1"/>
          </p:cNvSpPr>
          <p:nvPr>
            <p:ph idx="1"/>
          </p:nvPr>
        </p:nvSpPr>
        <p:spPr>
          <a:xfrm>
            <a:off x="643468" y="2638044"/>
            <a:ext cx="3599348" cy="4000500"/>
          </a:xfrm>
        </p:spPr>
        <p:txBody>
          <a:bodyPr>
            <a:normAutofit lnSpcReduction="10000"/>
          </a:bodyPr>
          <a:lstStyle/>
          <a:p>
            <a:r>
              <a:rPr lang="en-US" sz="2000" dirty="0">
                <a:solidFill>
                  <a:schemeClr val="bg1"/>
                </a:solidFill>
              </a:rPr>
              <a:t>Deliberate service mapping shows how oyster restoration makes ecological changes which then result in changes to the social and ecological outcomes we care about.  </a:t>
            </a:r>
            <a:br>
              <a:rPr lang="en-US" sz="2000" dirty="0">
                <a:solidFill>
                  <a:schemeClr val="bg1"/>
                </a:solidFill>
              </a:rPr>
            </a:br>
            <a:endParaRPr lang="en-US" sz="2000" dirty="0">
              <a:solidFill>
                <a:schemeClr val="bg1"/>
              </a:solidFill>
            </a:endParaRPr>
          </a:p>
          <a:p>
            <a:r>
              <a:rPr lang="en-US" sz="2000" dirty="0">
                <a:solidFill>
                  <a:schemeClr val="bg1"/>
                </a:solidFill>
              </a:rPr>
              <a:t>Illustrates the way that a management intervention cascades through an ecological system to change ecosystem service and other human welfare impacts (i.e. living shoreline construction).</a:t>
            </a:r>
          </a:p>
          <a:p>
            <a:endParaRPr lang="en-US" sz="1900" dirty="0">
              <a:solidFill>
                <a:schemeClr val="bg1"/>
              </a:solidFill>
            </a:endParaRPr>
          </a:p>
          <a:p>
            <a:endParaRPr lang="en-US" sz="1900" dirty="0">
              <a:solidFill>
                <a:schemeClr val="bg1"/>
              </a:solidFill>
            </a:endParaRPr>
          </a:p>
          <a:p>
            <a:endParaRPr lang="en-US" sz="1900" dirty="0">
              <a:solidFill>
                <a:schemeClr val="bg1"/>
              </a:solidFill>
            </a:endParaRPr>
          </a:p>
        </p:txBody>
      </p:sp>
      <p:sp>
        <p:nvSpPr>
          <p:cNvPr id="4" name="Slide Number Placeholder 3">
            <a:extLst>
              <a:ext uri="{FF2B5EF4-FFF2-40B4-BE49-F238E27FC236}">
                <a16:creationId xmlns:a16="http://schemas.microsoft.com/office/drawing/2014/main" id="{94677E83-17F7-41EB-AD46-0D569AE6A37C}"/>
              </a:ext>
            </a:extLst>
          </p:cNvPr>
          <p:cNvSpPr>
            <a:spLocks noGrp="1"/>
          </p:cNvSpPr>
          <p:nvPr>
            <p:ph type="sldNum" sz="quarter" idx="12"/>
          </p:nvPr>
        </p:nvSpPr>
        <p:spPr>
          <a:xfrm>
            <a:off x="10289512" y="6356350"/>
            <a:ext cx="1064287" cy="365125"/>
          </a:xfrm>
        </p:spPr>
        <p:txBody>
          <a:bodyPr>
            <a:normAutofit/>
          </a:bodyPr>
          <a:lstStyle/>
          <a:p>
            <a:pPr>
              <a:spcAft>
                <a:spcPts val="600"/>
              </a:spcAft>
            </a:pPr>
            <a:fld id="{9DBF6DF7-E067-4651-8119-D28EA1806B9E}" type="slidenum">
              <a:rPr lang="en-US">
                <a:solidFill>
                  <a:schemeClr val="tx1">
                    <a:alpha val="80000"/>
                  </a:schemeClr>
                </a:solidFill>
              </a:rPr>
              <a:pPr>
                <a:spcAft>
                  <a:spcPts val="600"/>
                </a:spcAft>
              </a:pPr>
              <a:t>10</a:t>
            </a:fld>
            <a:endParaRPr lang="en-US">
              <a:solidFill>
                <a:schemeClr val="tx1">
                  <a:alpha val="80000"/>
                </a:schemeClr>
              </a:solidFill>
            </a:endParaRPr>
          </a:p>
        </p:txBody>
      </p:sp>
      <p:sp>
        <p:nvSpPr>
          <p:cNvPr id="7" name="TextBox 6">
            <a:extLst>
              <a:ext uri="{FF2B5EF4-FFF2-40B4-BE49-F238E27FC236}">
                <a16:creationId xmlns:a16="http://schemas.microsoft.com/office/drawing/2014/main" id="{37A83738-AF4B-443C-B0CA-2CF5E2E290D9}"/>
              </a:ext>
            </a:extLst>
          </p:cNvPr>
          <p:cNvSpPr txBox="1"/>
          <p:nvPr/>
        </p:nvSpPr>
        <p:spPr>
          <a:xfrm>
            <a:off x="4886284" y="3171280"/>
            <a:ext cx="2952894" cy="830997"/>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400" dirty="0"/>
              <a:t>Ecosystem services </a:t>
            </a:r>
          </a:p>
          <a:p>
            <a:pPr algn="ctr"/>
            <a:r>
              <a:rPr lang="en-US" sz="2400" dirty="0"/>
              <a:t>general models</a:t>
            </a:r>
          </a:p>
        </p:txBody>
      </p:sp>
      <p:pic>
        <p:nvPicPr>
          <p:cNvPr id="14" name="Picture 13">
            <a:extLst>
              <a:ext uri="{FF2B5EF4-FFF2-40B4-BE49-F238E27FC236}">
                <a16:creationId xmlns:a16="http://schemas.microsoft.com/office/drawing/2014/main" id="{4B4DD038-5F85-4EE1-884A-032C81A7E0E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798953" y="253184"/>
            <a:ext cx="7178691" cy="2377880"/>
          </a:xfrm>
          <a:prstGeom prst="rect">
            <a:avLst/>
          </a:prstGeom>
        </p:spPr>
      </p:pic>
      <p:pic>
        <p:nvPicPr>
          <p:cNvPr id="6" name="Picture 5">
            <a:extLst>
              <a:ext uri="{FF2B5EF4-FFF2-40B4-BE49-F238E27FC236}">
                <a16:creationId xmlns:a16="http://schemas.microsoft.com/office/drawing/2014/main" id="{1385F896-9C56-464F-88C6-ADD9A7A5961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99116" y="4542494"/>
            <a:ext cx="7692884" cy="1813856"/>
          </a:xfrm>
          <a:prstGeom prst="rect">
            <a:avLst/>
          </a:prstGeom>
        </p:spPr>
      </p:pic>
    </p:spTree>
    <p:extLst>
      <p:ext uri="{BB962C8B-B14F-4D97-AF65-F5344CB8AC3E}">
        <p14:creationId xmlns:p14="http://schemas.microsoft.com/office/powerpoint/2010/main" val="411256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 name="Rectangle 136">
            <a:extLst>
              <a:ext uri="{FF2B5EF4-FFF2-40B4-BE49-F238E27FC236}">
                <a16:creationId xmlns:a16="http://schemas.microsoft.com/office/drawing/2014/main" id="{45F41304-6272-42D4-9F30-4BDD2BBE8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A260E97-4BDC-4DF9-9131-7934B127ECF8}"/>
              </a:ext>
            </a:extLst>
          </p:cNvPr>
          <p:cNvSpPr/>
          <p:nvPr/>
        </p:nvSpPr>
        <p:spPr>
          <a:xfrm>
            <a:off x="-159488" y="-112761"/>
            <a:ext cx="9537404" cy="743859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 name="Title 6">
            <a:extLst>
              <a:ext uri="{FF2B5EF4-FFF2-40B4-BE49-F238E27FC236}">
                <a16:creationId xmlns:a16="http://schemas.microsoft.com/office/drawing/2014/main" id="{CEB45011-A0C5-4FE4-BC2D-DA9FC7A1BDFA}"/>
              </a:ext>
            </a:extLst>
          </p:cNvPr>
          <p:cNvSpPr>
            <a:spLocks noGrp="1"/>
          </p:cNvSpPr>
          <p:nvPr>
            <p:ph type="title"/>
          </p:nvPr>
        </p:nvSpPr>
        <p:spPr>
          <a:xfrm>
            <a:off x="838200" y="681038"/>
            <a:ext cx="6139055" cy="1709928"/>
          </a:xfrm>
        </p:spPr>
        <p:txBody>
          <a:bodyPr>
            <a:noAutofit/>
          </a:bodyPr>
          <a:lstStyle/>
          <a:p>
            <a:r>
              <a:rPr lang="en-US" sz="4000" b="1" dirty="0">
                <a:solidFill>
                  <a:schemeClr val="bg1"/>
                </a:solidFill>
              </a:rPr>
              <a:t>Oyster Ecosystem Services Conceptual Models</a:t>
            </a:r>
            <a:endParaRPr lang="en-US" sz="4000" b="1" dirty="0">
              <a:solidFill>
                <a:schemeClr val="bg1"/>
              </a:solidFill>
              <a:cs typeface="Calibri Light"/>
            </a:endParaRPr>
          </a:p>
        </p:txBody>
      </p:sp>
      <p:pic>
        <p:nvPicPr>
          <p:cNvPr id="16" name="Picture 15">
            <a:extLst>
              <a:ext uri="{FF2B5EF4-FFF2-40B4-BE49-F238E27FC236}">
                <a16:creationId xmlns:a16="http://schemas.microsoft.com/office/drawing/2014/main" id="{B2898E14-DCA7-4921-BE9F-FA6B9DF9A2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0"/>
            <a:ext cx="6248399" cy="1719221"/>
          </a:xfrm>
          <a:custGeom>
            <a:avLst/>
            <a:gdLst>
              <a:gd name="connsiteX0" fmla="*/ 0 w 6265760"/>
              <a:gd name="connsiteY0" fmla="*/ 0 h 1709928"/>
              <a:gd name="connsiteX1" fmla="*/ 6265760 w 6265760"/>
              <a:gd name="connsiteY1" fmla="*/ 0 h 1709928"/>
              <a:gd name="connsiteX2" fmla="*/ 6265760 w 6265760"/>
              <a:gd name="connsiteY2" fmla="*/ 1709928 h 1709928"/>
              <a:gd name="connsiteX3" fmla="*/ 795246 w 6265760"/>
              <a:gd name="connsiteY3" fmla="*/ 1709928 h 1709928"/>
              <a:gd name="connsiteX4" fmla="*/ 790682 w 6265760"/>
              <a:gd name="connsiteY4" fmla="*/ 1700078 h 1709928"/>
              <a:gd name="connsiteX5" fmla="*/ 787724 w 6265760"/>
              <a:gd name="connsiteY5" fmla="*/ 1700078 h 170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5760" h="1709928">
                <a:moveTo>
                  <a:pt x="0" y="0"/>
                </a:moveTo>
                <a:lnTo>
                  <a:pt x="6265760" y="0"/>
                </a:lnTo>
                <a:lnTo>
                  <a:pt x="6265760" y="1709928"/>
                </a:lnTo>
                <a:lnTo>
                  <a:pt x="795246" y="1709928"/>
                </a:lnTo>
                <a:lnTo>
                  <a:pt x="790682" y="1700078"/>
                </a:lnTo>
                <a:lnTo>
                  <a:pt x="787724" y="1700078"/>
                </a:lnTo>
                <a:close/>
              </a:path>
            </a:pathLst>
          </a:custGeom>
        </p:spPr>
      </p:pic>
      <p:sp>
        <p:nvSpPr>
          <p:cNvPr id="8" name="Content Placeholder 7">
            <a:extLst>
              <a:ext uri="{FF2B5EF4-FFF2-40B4-BE49-F238E27FC236}">
                <a16:creationId xmlns:a16="http://schemas.microsoft.com/office/drawing/2014/main" id="{B00CF744-F785-45E0-BF08-2979F868A5DF}"/>
              </a:ext>
            </a:extLst>
          </p:cNvPr>
          <p:cNvSpPr>
            <a:spLocks noGrp="1"/>
          </p:cNvSpPr>
          <p:nvPr>
            <p:ph idx="1"/>
          </p:nvPr>
        </p:nvSpPr>
        <p:spPr>
          <a:xfrm>
            <a:off x="838200" y="2541494"/>
            <a:ext cx="5707565" cy="3635468"/>
          </a:xfrm>
        </p:spPr>
        <p:txBody>
          <a:bodyPr>
            <a:normAutofit fontScale="92500" lnSpcReduction="20000"/>
          </a:bodyPr>
          <a:lstStyle/>
          <a:p>
            <a:r>
              <a:rPr lang="en-US" sz="2000" dirty="0">
                <a:solidFill>
                  <a:schemeClr val="bg1"/>
                </a:solidFill>
              </a:rPr>
              <a:t>ESCM helps streamline with common set of services and metrics, cost effective, decrease duplicate data collection and analysis. </a:t>
            </a:r>
          </a:p>
          <a:p>
            <a:r>
              <a:rPr lang="en-US" sz="2000" dirty="0">
                <a:solidFill>
                  <a:schemeClr val="bg1"/>
                </a:solidFill>
              </a:rPr>
              <a:t>Can be adapted and applied to any site </a:t>
            </a:r>
          </a:p>
          <a:p>
            <a:r>
              <a:rPr lang="en-US" sz="2000" dirty="0">
                <a:solidFill>
                  <a:schemeClr val="bg1"/>
                </a:solidFill>
              </a:rPr>
              <a:t>Models can be used for transparency, stakeholder engagement, outreach, and anticipating co-benefits or unintended outcomes of management interventions. </a:t>
            </a:r>
          </a:p>
          <a:p>
            <a:r>
              <a:rPr lang="en-US" sz="2000" dirty="0">
                <a:solidFill>
                  <a:schemeClr val="bg1"/>
                </a:solidFill>
              </a:rPr>
              <a:t>Site-specific models can be used to facilitate understanding of the varied services that these ecosystems provide. </a:t>
            </a:r>
          </a:p>
          <a:p>
            <a:r>
              <a:rPr lang="en-US" sz="2000" dirty="0">
                <a:solidFill>
                  <a:schemeClr val="bg1"/>
                </a:solidFill>
              </a:rPr>
              <a:t>Common ecosystem service metrics that will enable comparison across projects throughout the NERRS and beyond.</a:t>
            </a:r>
          </a:p>
          <a:p>
            <a:endParaRPr lang="en-US" sz="2000" dirty="0">
              <a:solidFill>
                <a:schemeClr val="bg1"/>
              </a:solidFill>
            </a:endParaRPr>
          </a:p>
          <a:p>
            <a:endParaRPr lang="en-US" sz="2000" dirty="0"/>
          </a:p>
        </p:txBody>
      </p:sp>
      <p:pic>
        <p:nvPicPr>
          <p:cNvPr id="10" name="Picture 9">
            <a:extLst>
              <a:ext uri="{FF2B5EF4-FFF2-40B4-BE49-F238E27FC236}">
                <a16:creationId xmlns:a16="http://schemas.microsoft.com/office/drawing/2014/main" id="{9494E796-ED55-4DFC-91DF-AB47084D437C}"/>
              </a:ext>
            </a:extLst>
          </p:cNvPr>
          <p:cNvPicPr>
            <a:picLocks noChangeAspect="1"/>
          </p:cNvPicPr>
          <p:nvPr/>
        </p:nvPicPr>
        <p:blipFill rotWithShape="1">
          <a:blip r:embed="rId4"/>
          <a:srcRect t="14370" r="-2" b="3373"/>
          <a:stretch/>
        </p:blipFill>
        <p:spPr>
          <a:xfrm>
            <a:off x="6721487" y="1709929"/>
            <a:ext cx="5470513" cy="1709928"/>
          </a:xfrm>
          <a:custGeom>
            <a:avLst/>
            <a:gdLst>
              <a:gd name="connsiteX0" fmla="*/ 0 w 5470513"/>
              <a:gd name="connsiteY0" fmla="*/ 0 h 1709928"/>
              <a:gd name="connsiteX1" fmla="*/ 5470513 w 5470513"/>
              <a:gd name="connsiteY1" fmla="*/ 0 h 1709928"/>
              <a:gd name="connsiteX2" fmla="*/ 5470513 w 5470513"/>
              <a:gd name="connsiteY2" fmla="*/ 1709928 h 1709928"/>
              <a:gd name="connsiteX3" fmla="*/ 792289 w 5470513"/>
              <a:gd name="connsiteY3" fmla="*/ 1709928 h 1709928"/>
            </a:gdLst>
            <a:ahLst/>
            <a:cxnLst>
              <a:cxn ang="0">
                <a:pos x="connsiteX0" y="connsiteY0"/>
              </a:cxn>
              <a:cxn ang="0">
                <a:pos x="connsiteX1" y="connsiteY1"/>
              </a:cxn>
              <a:cxn ang="0">
                <a:pos x="connsiteX2" y="connsiteY2"/>
              </a:cxn>
              <a:cxn ang="0">
                <a:pos x="connsiteX3" y="connsiteY3"/>
              </a:cxn>
            </a:cxnLst>
            <a:rect l="l" t="t" r="r" b="b"/>
            <a:pathLst>
              <a:path w="5470513" h="1709928">
                <a:moveTo>
                  <a:pt x="0" y="0"/>
                </a:moveTo>
                <a:lnTo>
                  <a:pt x="5470513" y="0"/>
                </a:lnTo>
                <a:lnTo>
                  <a:pt x="5470513" y="1709928"/>
                </a:lnTo>
                <a:lnTo>
                  <a:pt x="792289" y="1709928"/>
                </a:lnTo>
                <a:close/>
              </a:path>
            </a:pathLst>
          </a:custGeom>
        </p:spPr>
      </p:pic>
      <p:pic>
        <p:nvPicPr>
          <p:cNvPr id="2052" name="Picture 4" descr="Beacon Island; Photo by Sam Bland">
            <a:extLst>
              <a:ext uri="{FF2B5EF4-FFF2-40B4-BE49-F238E27FC236}">
                <a16:creationId xmlns:a16="http://schemas.microsoft.com/office/drawing/2014/main" id="{2A77276E-2AAC-4B4E-B3E9-062F461B584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 b="3899"/>
          <a:stretch/>
        </p:blipFill>
        <p:spPr bwMode="auto">
          <a:xfrm>
            <a:off x="7509464" y="3410554"/>
            <a:ext cx="4682536" cy="1709928"/>
          </a:xfrm>
          <a:custGeom>
            <a:avLst/>
            <a:gdLst>
              <a:gd name="connsiteX0" fmla="*/ 0 w 4682536"/>
              <a:gd name="connsiteY0" fmla="*/ 0 h 1709928"/>
              <a:gd name="connsiteX1" fmla="*/ 4682536 w 4682536"/>
              <a:gd name="connsiteY1" fmla="*/ 0 h 1709928"/>
              <a:gd name="connsiteX2" fmla="*/ 4682536 w 4682536"/>
              <a:gd name="connsiteY2" fmla="*/ 1709928 h 1709928"/>
              <a:gd name="connsiteX3" fmla="*/ 792291 w 4682536"/>
              <a:gd name="connsiteY3" fmla="*/ 1709928 h 1709928"/>
              <a:gd name="connsiteX4" fmla="*/ 404649 w 4682536"/>
              <a:gd name="connsiteY4" fmla="*/ 873316 h 1709928"/>
              <a:gd name="connsiteX5" fmla="*/ 404648 w 4682536"/>
              <a:gd name="connsiteY5" fmla="*/ 873316 h 170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2536" h="1709928">
                <a:moveTo>
                  <a:pt x="0" y="0"/>
                </a:moveTo>
                <a:lnTo>
                  <a:pt x="4682536" y="0"/>
                </a:lnTo>
                <a:lnTo>
                  <a:pt x="4682536" y="1709928"/>
                </a:lnTo>
                <a:lnTo>
                  <a:pt x="792291" y="1709928"/>
                </a:lnTo>
                <a:lnTo>
                  <a:pt x="404649" y="873316"/>
                </a:lnTo>
                <a:lnTo>
                  <a:pt x="404648" y="873316"/>
                </a:lnTo>
                <a:close/>
              </a:path>
            </a:pathLst>
          </a:cu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BEA8EC97-45B2-4F74-BA34-2AA7AB45C020}"/>
              </a:ext>
            </a:extLst>
          </p:cNvPr>
          <p:cNvSpPr>
            <a:spLocks noGrp="1"/>
          </p:cNvSpPr>
          <p:nvPr>
            <p:ph type="sldNum" sz="quarter" idx="12"/>
          </p:nvPr>
        </p:nvSpPr>
        <p:spPr>
          <a:xfrm>
            <a:off x="9246220" y="6356350"/>
            <a:ext cx="2107580" cy="365125"/>
          </a:xfrm>
          <a:prstGeom prst="ellipse">
            <a:avLst/>
          </a:prstGeom>
        </p:spPr>
        <p:txBody>
          <a:bodyPr anchor="ctr">
            <a:normAutofit/>
          </a:bodyPr>
          <a:lstStyle/>
          <a:p>
            <a:pPr>
              <a:lnSpc>
                <a:spcPct val="90000"/>
              </a:lnSpc>
              <a:spcAft>
                <a:spcPts val="600"/>
              </a:spcAft>
            </a:pPr>
            <a:fld id="{9DBF6DF7-E067-4651-8119-D28EA1806B9E}" type="slidenum">
              <a:rPr lang="en-US" smtClean="0">
                <a:solidFill>
                  <a:srgbClr val="FFFFFF"/>
                </a:solidFill>
              </a:rPr>
              <a:pPr>
                <a:lnSpc>
                  <a:spcPct val="90000"/>
                </a:lnSpc>
                <a:spcAft>
                  <a:spcPts val="600"/>
                </a:spcAft>
              </a:pPr>
              <a:t>11</a:t>
            </a:fld>
            <a:endParaRPr lang="en-US">
              <a:solidFill>
                <a:srgbClr val="FFFFFF"/>
              </a:solidFill>
            </a:endParaRPr>
          </a:p>
        </p:txBody>
      </p:sp>
      <p:pic>
        <p:nvPicPr>
          <p:cNvPr id="17" name="Picture 16">
            <a:extLst>
              <a:ext uri="{FF2B5EF4-FFF2-40B4-BE49-F238E27FC236}">
                <a16:creationId xmlns:a16="http://schemas.microsoft.com/office/drawing/2014/main" id="{46A20DB9-F33B-4D9B-810B-8F1169F7C0EF}"/>
              </a:ext>
            </a:extLst>
          </p:cNvPr>
          <p:cNvPicPr>
            <a:picLocks noChangeAspect="1"/>
          </p:cNvPicPr>
          <p:nvPr/>
        </p:nvPicPr>
        <p:blipFill rotWithShape="1">
          <a:blip r:embed="rId6"/>
          <a:srcRect r="1" b="5529"/>
          <a:stretch/>
        </p:blipFill>
        <p:spPr>
          <a:xfrm>
            <a:off x="7352035" y="5120483"/>
            <a:ext cx="4839964" cy="1737518"/>
          </a:xfrm>
          <a:custGeom>
            <a:avLst/>
            <a:gdLst>
              <a:gd name="connsiteX0" fmla="*/ 949721 w 4839964"/>
              <a:gd name="connsiteY0" fmla="*/ 0 h 1737518"/>
              <a:gd name="connsiteX1" fmla="*/ 4839964 w 4839964"/>
              <a:gd name="connsiteY1" fmla="*/ 0 h 1737518"/>
              <a:gd name="connsiteX2" fmla="*/ 4839964 w 4839964"/>
              <a:gd name="connsiteY2" fmla="*/ 1737518 h 1737518"/>
              <a:gd name="connsiteX3" fmla="*/ 0 w 4839964"/>
              <a:gd name="connsiteY3" fmla="*/ 1737518 h 1737518"/>
              <a:gd name="connsiteX4" fmla="*/ 0 w 4839964"/>
              <a:gd name="connsiteY4" fmla="*/ 1737517 h 1737518"/>
              <a:gd name="connsiteX5" fmla="*/ 1750164 w 4839964"/>
              <a:gd name="connsiteY5" fmla="*/ 1737517 h 1737518"/>
              <a:gd name="connsiteX6" fmla="*/ 1750164 w 4839964"/>
              <a:gd name="connsiteY6" fmla="*/ 1737516 h 1737518"/>
              <a:gd name="connsiteX7" fmla="*/ 1754794 w 4839964"/>
              <a:gd name="connsiteY7" fmla="*/ 1737516 h 173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9964" h="1737518">
                <a:moveTo>
                  <a:pt x="949721" y="0"/>
                </a:moveTo>
                <a:lnTo>
                  <a:pt x="4839964" y="0"/>
                </a:lnTo>
                <a:lnTo>
                  <a:pt x="4839964" y="1737518"/>
                </a:lnTo>
                <a:lnTo>
                  <a:pt x="0" y="1737518"/>
                </a:lnTo>
                <a:lnTo>
                  <a:pt x="0" y="1737517"/>
                </a:lnTo>
                <a:lnTo>
                  <a:pt x="1750164" y="1737517"/>
                </a:lnTo>
                <a:lnTo>
                  <a:pt x="1750164" y="1737516"/>
                </a:lnTo>
                <a:lnTo>
                  <a:pt x="1754794" y="1737516"/>
                </a:lnTo>
                <a:close/>
              </a:path>
            </a:pathLst>
          </a:custGeom>
        </p:spPr>
      </p:pic>
      <p:sp>
        <p:nvSpPr>
          <p:cNvPr id="3" name="Rectangle 2">
            <a:extLst>
              <a:ext uri="{FF2B5EF4-FFF2-40B4-BE49-F238E27FC236}">
                <a16:creationId xmlns:a16="http://schemas.microsoft.com/office/drawing/2014/main" id="{0993FD6C-B050-4626-AAF6-85C563D5AFD0}"/>
              </a:ext>
            </a:extLst>
          </p:cNvPr>
          <p:cNvSpPr/>
          <p:nvPr/>
        </p:nvSpPr>
        <p:spPr>
          <a:xfrm>
            <a:off x="1018032" y="2059400"/>
            <a:ext cx="2164075" cy="369332"/>
          </a:xfrm>
          <a:prstGeom prst="rect">
            <a:avLst/>
          </a:prstGeom>
        </p:spPr>
        <p:txBody>
          <a:bodyPr wrap="square">
            <a:spAutoFit/>
          </a:bodyPr>
          <a:lstStyle/>
          <a:p>
            <a:pPr>
              <a:spcAft>
                <a:spcPts val="600"/>
              </a:spcAft>
            </a:pPr>
            <a:r>
              <a:rPr lang="en-US">
                <a:solidFill>
                  <a:srgbClr val="000000"/>
                </a:solidFill>
                <a:latin typeface="Times New Roman" panose="02020603050405020304" pitchFamily="18" charset="0"/>
              </a:rPr>
              <a:t> </a:t>
            </a:r>
            <a:endParaRPr lang="en-US"/>
          </a:p>
        </p:txBody>
      </p:sp>
    </p:spTree>
    <p:extLst>
      <p:ext uri="{BB962C8B-B14F-4D97-AF65-F5344CB8AC3E}">
        <p14:creationId xmlns:p14="http://schemas.microsoft.com/office/powerpoint/2010/main" val="38129987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8E0B7B-EA7E-4C40-A296-C988E1516273}"/>
              </a:ext>
            </a:extLst>
          </p:cNvPr>
          <p:cNvSpPr>
            <a:spLocks noGrp="1"/>
          </p:cNvSpPr>
          <p:nvPr>
            <p:ph type="sldNum" sz="quarter" idx="12"/>
          </p:nvPr>
        </p:nvSpPr>
        <p:spPr/>
        <p:txBody>
          <a:bodyPr/>
          <a:lstStyle/>
          <a:p>
            <a:fld id="{9DBF6DF7-E067-4651-8119-D28EA1806B9E}" type="slidenum">
              <a:rPr lang="en-US" smtClean="0"/>
              <a:t>12</a:t>
            </a:fld>
            <a:endParaRPr lang="en-US"/>
          </a:p>
        </p:txBody>
      </p:sp>
      <p:pic>
        <p:nvPicPr>
          <p:cNvPr id="4098" name="Picture 2" descr="https://dl.boxcloud.com/api/2.0/internal_files/425695586927/versions/450008398127/representations/png_paged_2048x2048/content/1.png?access_token=1!WEgR12NCkjBKNOKqZ9momC5l6E1UaoaMru3w2BcK3efrdn727oBtQc6SmsWnHpDdwwKnH9nPzV0BJ6R_o8sgOrOHKpu8SsweufDw88mM8zTcwsiO1kcZj2GKcJCYOm0OCT2TKe2dR7L6XeL0-8IOjPmo3Qn-VedWQSSKCvQW1_AwWScW0JDsJY4hrIxE0HTwMrSQfgyKTJ544B7MGG5jyAFGzgjF1HV3uVWGWW1cDrhRsQG5I2FuUmCdlt779qq5sXKhKBYBORjHK-t8U7dIg7ffey4_VZ0kEmPhXb-jWihoZGRmBP9AdWhou9MXUbOBHJAwRh6a01-eXUwzARJdD-WW0nKsY20P1fcAaNA4ihVY97Fgkj65q5f8dyuolCqmjoKh2iOvpRvb4CclJ_c5yY-a-9uiAzuVk5lav5PjYDDFJkJSSE1YVJ1ckWzUebFgbS24u69sWFqw5NbXjIL2ynSMrFXXmFF379JwCQ0_NDGlagO5NMG7DrXekltspe41b4Fiv7ozD-eYsjDcd7kxrMcPcnQZ4lePE-QVMHUMJYfFWq2kHe4kqe2e9vujG3Dt_w..&amp;box_client_name=box-content-preview&amp;box_client_version=2.9.0">
            <a:extLst>
              <a:ext uri="{FF2B5EF4-FFF2-40B4-BE49-F238E27FC236}">
                <a16:creationId xmlns:a16="http://schemas.microsoft.com/office/drawing/2014/main" id="{3778DAFD-39DE-4718-93B6-E4B30118A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0"/>
            <a:ext cx="1175385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5C53A26-77C6-468D-86AF-9AACF847E7C5}"/>
              </a:ext>
            </a:extLst>
          </p:cNvPr>
          <p:cNvSpPr txBox="1"/>
          <p:nvPr/>
        </p:nvSpPr>
        <p:spPr>
          <a:xfrm>
            <a:off x="219075" y="5424850"/>
            <a:ext cx="3012752" cy="1200329"/>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nchor="t">
            <a:spAutoFit/>
          </a:bodyPr>
          <a:lstStyle/>
          <a:p>
            <a:pPr algn="ctr"/>
            <a:r>
              <a:rPr lang="en-US" sz="2400" dirty="0"/>
              <a:t>Oyster Ecosystem Services Conceptual </a:t>
            </a:r>
            <a:endParaRPr lang="en-US" dirty="0"/>
          </a:p>
          <a:p>
            <a:pPr algn="ctr"/>
            <a:r>
              <a:rPr lang="en-US" sz="2400" dirty="0"/>
              <a:t>Model</a:t>
            </a:r>
            <a:endParaRPr lang="en-US" dirty="0"/>
          </a:p>
        </p:txBody>
      </p:sp>
    </p:spTree>
    <p:extLst>
      <p:ext uri="{BB962C8B-B14F-4D97-AF65-F5344CB8AC3E}">
        <p14:creationId xmlns:p14="http://schemas.microsoft.com/office/powerpoint/2010/main" val="929536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A89542-84CF-411E-A1B4-8E0FBC2E60DD}"/>
              </a:ext>
            </a:extLst>
          </p:cNvPr>
          <p:cNvSpPr>
            <a:spLocks noGrp="1"/>
          </p:cNvSpPr>
          <p:nvPr>
            <p:ph type="sldNum" sz="quarter" idx="12"/>
          </p:nvPr>
        </p:nvSpPr>
        <p:spPr/>
        <p:txBody>
          <a:bodyPr/>
          <a:lstStyle/>
          <a:p>
            <a:fld id="{9DBF6DF7-E067-4651-8119-D28EA1806B9E}" type="slidenum">
              <a:rPr lang="en-US" smtClean="0"/>
              <a:t>13</a:t>
            </a:fld>
            <a:endParaRPr lang="en-US"/>
          </a:p>
        </p:txBody>
      </p:sp>
      <p:pic>
        <p:nvPicPr>
          <p:cNvPr id="3" name="Picture 2">
            <a:extLst>
              <a:ext uri="{FF2B5EF4-FFF2-40B4-BE49-F238E27FC236}">
                <a16:creationId xmlns:a16="http://schemas.microsoft.com/office/drawing/2014/main" id="{675FA15F-50CC-4947-8559-DEAF396222E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511865"/>
            <a:ext cx="12192000" cy="4603284"/>
          </a:xfrm>
          <a:prstGeom prst="rect">
            <a:avLst/>
          </a:prstGeom>
        </p:spPr>
      </p:pic>
      <p:sp>
        <p:nvSpPr>
          <p:cNvPr id="4" name="TextBox 3">
            <a:extLst>
              <a:ext uri="{FF2B5EF4-FFF2-40B4-BE49-F238E27FC236}">
                <a16:creationId xmlns:a16="http://schemas.microsoft.com/office/drawing/2014/main" id="{E0547172-8048-4370-809E-16A3B78C4D7F}"/>
              </a:ext>
            </a:extLst>
          </p:cNvPr>
          <p:cNvSpPr txBox="1"/>
          <p:nvPr/>
        </p:nvSpPr>
        <p:spPr>
          <a:xfrm>
            <a:off x="6384877" y="3405116"/>
            <a:ext cx="418758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dirty="0">
                <a:ea typeface="+mn-lt"/>
                <a:cs typeface="+mn-lt"/>
              </a:rPr>
              <a:t>With an ESCM, you can even pull out just a single outcome (property protection for example) and realize all the ecological outcomes that need to precede it. If one of the preceding components is degraded or eliminated, it could affect other outcomes down the line. </a:t>
            </a:r>
            <a:endParaRPr lang="en-US" i="1">
              <a:cs typeface="Calibri"/>
            </a:endParaRPr>
          </a:p>
          <a:p>
            <a:pPr algn="l"/>
            <a:endParaRPr lang="en-US" dirty="0">
              <a:cs typeface="Calibri"/>
            </a:endParaRPr>
          </a:p>
        </p:txBody>
      </p:sp>
    </p:spTree>
    <p:extLst>
      <p:ext uri="{BB962C8B-B14F-4D97-AF65-F5344CB8AC3E}">
        <p14:creationId xmlns:p14="http://schemas.microsoft.com/office/powerpoint/2010/main" val="1353292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6D6C2542-E182-4551-A16E-75683DA16158}"/>
              </a:ext>
            </a:extLst>
          </p:cNvPr>
          <p:cNvPicPr>
            <a:picLocks noChangeAspect="1"/>
          </p:cNvPicPr>
          <p:nvPr/>
        </p:nvPicPr>
        <p:blipFill>
          <a:blip r:embed="rId3"/>
          <a:stretch>
            <a:fillRect/>
          </a:stretch>
        </p:blipFill>
        <p:spPr>
          <a:xfrm>
            <a:off x="994013" y="81861"/>
            <a:ext cx="10590661" cy="6705651"/>
          </a:xfrm>
          <a:prstGeom prst="rect">
            <a:avLst/>
          </a:prstGeom>
        </p:spPr>
      </p:pic>
      <p:sp>
        <p:nvSpPr>
          <p:cNvPr id="2" name="Slide Number Placeholder 1">
            <a:extLst>
              <a:ext uri="{FF2B5EF4-FFF2-40B4-BE49-F238E27FC236}">
                <a16:creationId xmlns:a16="http://schemas.microsoft.com/office/drawing/2014/main" id="{854931EE-2BFD-4F6A-8903-13138814A9CC}"/>
              </a:ext>
            </a:extLst>
          </p:cNvPr>
          <p:cNvSpPr>
            <a:spLocks noGrp="1"/>
          </p:cNvSpPr>
          <p:nvPr>
            <p:ph type="sldNum" sz="quarter" idx="12"/>
          </p:nvPr>
        </p:nvSpPr>
        <p:spPr/>
        <p:txBody>
          <a:bodyPr/>
          <a:lstStyle/>
          <a:p>
            <a:fld id="{9DBF6DF7-E067-4651-8119-D28EA1806B9E}" type="slidenum">
              <a:rPr lang="en-US" smtClean="0"/>
              <a:t>14</a:t>
            </a:fld>
            <a:endParaRPr lang="en-US"/>
          </a:p>
        </p:txBody>
      </p:sp>
      <p:sp>
        <p:nvSpPr>
          <p:cNvPr id="5" name="TextBox 4">
            <a:extLst>
              <a:ext uri="{FF2B5EF4-FFF2-40B4-BE49-F238E27FC236}">
                <a16:creationId xmlns:a16="http://schemas.microsoft.com/office/drawing/2014/main" id="{458C0B9A-4617-43F8-A991-B8C1313D1B53}"/>
              </a:ext>
            </a:extLst>
          </p:cNvPr>
          <p:cNvSpPr txBox="1"/>
          <p:nvPr/>
        </p:nvSpPr>
        <p:spPr>
          <a:xfrm>
            <a:off x="219075" y="5431536"/>
            <a:ext cx="2496693" cy="1200329"/>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400" dirty="0"/>
              <a:t>Oyster Ecosystem Services Simplified Model</a:t>
            </a:r>
          </a:p>
        </p:txBody>
      </p:sp>
    </p:spTree>
    <p:extLst>
      <p:ext uri="{BB962C8B-B14F-4D97-AF65-F5344CB8AC3E}">
        <p14:creationId xmlns:p14="http://schemas.microsoft.com/office/powerpoint/2010/main" val="2067342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958CEC-5C98-426A-ACF4-ABF9E68D2CB8}"/>
              </a:ext>
            </a:extLst>
          </p:cNvPr>
          <p:cNvSpPr>
            <a:spLocks noGrp="1"/>
          </p:cNvSpPr>
          <p:nvPr>
            <p:ph type="sldNum" sz="quarter" idx="12"/>
          </p:nvPr>
        </p:nvSpPr>
        <p:spPr/>
        <p:txBody>
          <a:bodyPr/>
          <a:lstStyle/>
          <a:p>
            <a:fld id="{9DBF6DF7-E067-4651-8119-D28EA1806B9E}" type="slidenum">
              <a:rPr lang="en-US" smtClean="0"/>
              <a:t>15</a:t>
            </a:fld>
            <a:endParaRPr lang="en-US"/>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22BD1272-6376-413F-A51B-C29E98059729}"/>
                  </a:ext>
                </a:extLst>
              </p14:cNvPr>
              <p14:cNvContentPartPr/>
              <p14:nvPr/>
            </p14:nvContentPartPr>
            <p14:xfrm>
              <a:off x="4501920" y="3819720"/>
              <a:ext cx="192240" cy="90000"/>
            </p14:xfrm>
          </p:contentPart>
        </mc:Choice>
        <mc:Fallback xmlns="">
          <p:pic>
            <p:nvPicPr>
              <p:cNvPr id="9" name="Ink 8">
                <a:extLst>
                  <a:ext uri="{FF2B5EF4-FFF2-40B4-BE49-F238E27FC236}">
                    <a16:creationId xmlns:a16="http://schemas.microsoft.com/office/drawing/2014/main" id="{22BD1272-6376-413F-A51B-C29E98059729}"/>
                  </a:ext>
                </a:extLst>
              </p:cNvPr>
              <p:cNvPicPr/>
              <p:nvPr/>
            </p:nvPicPr>
            <p:blipFill>
              <a:blip r:embed="rId4"/>
              <a:stretch>
                <a:fillRect/>
              </a:stretch>
            </p:blipFill>
            <p:spPr>
              <a:xfrm>
                <a:off x="4438920" y="3756720"/>
                <a:ext cx="317880" cy="215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35387E5F-B06F-4117-9684-0894E6725353}"/>
                  </a:ext>
                </a:extLst>
              </p14:cNvPr>
              <p14:cNvContentPartPr/>
              <p14:nvPr/>
            </p14:nvContentPartPr>
            <p14:xfrm>
              <a:off x="1310520" y="3849240"/>
              <a:ext cx="122040" cy="20520"/>
            </p14:xfrm>
          </p:contentPart>
        </mc:Choice>
        <mc:Fallback xmlns="">
          <p:pic>
            <p:nvPicPr>
              <p:cNvPr id="10" name="Ink 9">
                <a:extLst>
                  <a:ext uri="{FF2B5EF4-FFF2-40B4-BE49-F238E27FC236}">
                    <a16:creationId xmlns:a16="http://schemas.microsoft.com/office/drawing/2014/main" id="{35387E5F-B06F-4117-9684-0894E6725353}"/>
                  </a:ext>
                </a:extLst>
              </p:cNvPr>
              <p:cNvPicPr/>
              <p:nvPr/>
            </p:nvPicPr>
            <p:blipFill>
              <a:blip r:embed="rId6"/>
              <a:stretch>
                <a:fillRect/>
              </a:stretch>
            </p:blipFill>
            <p:spPr>
              <a:xfrm>
                <a:off x="1247880" y="3786240"/>
                <a:ext cx="247680" cy="146160"/>
              </a:xfrm>
              <a:prstGeom prst="rect">
                <a:avLst/>
              </a:prstGeom>
            </p:spPr>
          </p:pic>
        </mc:Fallback>
      </mc:AlternateContent>
      <p:pic>
        <p:nvPicPr>
          <p:cNvPr id="11" name="Picture 10">
            <a:extLst>
              <a:ext uri="{FF2B5EF4-FFF2-40B4-BE49-F238E27FC236}">
                <a16:creationId xmlns:a16="http://schemas.microsoft.com/office/drawing/2014/main" id="{8BD63A44-1071-418F-94E7-10F87572375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39786" y="349654"/>
            <a:ext cx="10372725" cy="3819525"/>
          </a:xfrm>
          <a:prstGeom prst="rect">
            <a:avLst/>
          </a:prstGeom>
        </p:spPr>
      </p:pic>
      <p:pic>
        <p:nvPicPr>
          <p:cNvPr id="3" name="Picture 3" descr="A screenshot of a cell phone&#10;&#10;Description generated with high confidence">
            <a:extLst>
              <a:ext uri="{FF2B5EF4-FFF2-40B4-BE49-F238E27FC236}">
                <a16:creationId xmlns:a16="http://schemas.microsoft.com/office/drawing/2014/main" id="{E9CC3624-B2D6-4A63-9748-B70A4E1E944E}"/>
              </a:ext>
            </a:extLst>
          </p:cNvPr>
          <p:cNvPicPr>
            <a:picLocks noChangeAspect="1"/>
          </p:cNvPicPr>
          <p:nvPr/>
        </p:nvPicPr>
        <p:blipFill>
          <a:blip r:embed="rId8"/>
          <a:stretch>
            <a:fillRect/>
          </a:stretch>
        </p:blipFill>
        <p:spPr>
          <a:xfrm>
            <a:off x="3872553" y="3460134"/>
            <a:ext cx="932596" cy="495015"/>
          </a:xfrm>
          <a:prstGeom prst="rect">
            <a:avLst/>
          </a:prstGeom>
        </p:spPr>
      </p:pic>
      <p:sp>
        <p:nvSpPr>
          <p:cNvPr id="5" name="TextBox 4">
            <a:extLst>
              <a:ext uri="{FF2B5EF4-FFF2-40B4-BE49-F238E27FC236}">
                <a16:creationId xmlns:a16="http://schemas.microsoft.com/office/drawing/2014/main" id="{AFECC43D-8DC0-4BC8-8C85-A129F47A181E}"/>
              </a:ext>
            </a:extLst>
          </p:cNvPr>
          <p:cNvSpPr txBox="1"/>
          <p:nvPr/>
        </p:nvSpPr>
        <p:spPr>
          <a:xfrm>
            <a:off x="6623713" y="3325503"/>
            <a:ext cx="418758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dirty="0">
                <a:ea typeface="+mn-lt"/>
                <a:cs typeface="+mn-lt"/>
              </a:rPr>
              <a:t>Even with a simplified ESCM, you can pull out just a single outcome (property protection for example) and realize all the ecological outcomes that need to precede it. If one of the preceding components is degraded or eliminated, it could affect other outcomes down the line. </a:t>
            </a:r>
            <a:endParaRPr lang="en-US" i="1">
              <a:cs typeface="Calibri"/>
            </a:endParaRPr>
          </a:p>
          <a:p>
            <a:pPr algn="l"/>
            <a:endParaRPr lang="en-US" dirty="0">
              <a:cs typeface="Calibri"/>
            </a:endParaRPr>
          </a:p>
        </p:txBody>
      </p:sp>
    </p:spTree>
    <p:extLst>
      <p:ext uri="{BB962C8B-B14F-4D97-AF65-F5344CB8AC3E}">
        <p14:creationId xmlns:p14="http://schemas.microsoft.com/office/powerpoint/2010/main" val="2768463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6" name="Picture 8" descr="Rachel Carson Reserve, Carteret County, North Carolina - Wild corollas on Rachel Carson Reserve in Beaufort, NC. There are approximately 40-50 wild horses living on the island. In the foreground you can see mussels sticking out of the water. We canoed around until the water became too shallow and we had to turn around. ">
            <a:extLst>
              <a:ext uri="{FF2B5EF4-FFF2-40B4-BE49-F238E27FC236}">
                <a16:creationId xmlns:a16="http://schemas.microsoft.com/office/drawing/2014/main" id="{3230C847-3298-4A36-B579-C989A09CF86C}"/>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3635" r="3634" b="-2"/>
          <a:stretch/>
        </p:blipFill>
        <p:spPr bwMode="auto">
          <a:xfrm>
            <a:off x="2424005" y="-405193"/>
            <a:ext cx="5618225" cy="4029074"/>
          </a:xfrm>
          <a:custGeom>
            <a:avLst/>
            <a:gdLst>
              <a:gd name="connsiteX0" fmla="*/ 253815 w 5061985"/>
              <a:gd name="connsiteY0" fmla="*/ 0 h 3630170"/>
              <a:gd name="connsiteX1" fmla="*/ 4808170 w 5061985"/>
              <a:gd name="connsiteY1" fmla="*/ 0 h 3630170"/>
              <a:gd name="connsiteX2" fmla="*/ 4863087 w 5061985"/>
              <a:gd name="connsiteY2" fmla="*/ 114001 h 3630170"/>
              <a:gd name="connsiteX3" fmla="*/ 5061985 w 5061985"/>
              <a:gd name="connsiteY3" fmla="*/ 1099178 h 3630170"/>
              <a:gd name="connsiteX4" fmla="*/ 2530993 w 5061985"/>
              <a:gd name="connsiteY4" fmla="*/ 3630170 h 3630170"/>
              <a:gd name="connsiteX5" fmla="*/ 0 w 5061985"/>
              <a:gd name="connsiteY5" fmla="*/ 1099178 h 3630170"/>
              <a:gd name="connsiteX6" fmla="*/ 198898 w 5061985"/>
              <a:gd name="connsiteY6" fmla="*/ 114001 h 363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7174" name="Picture 6" descr="Image result for masonboro research reserve oysters">
            <a:extLst>
              <a:ext uri="{FF2B5EF4-FFF2-40B4-BE49-F238E27FC236}">
                <a16:creationId xmlns:a16="http://schemas.microsoft.com/office/drawing/2014/main" id="{4CBF0331-7372-4CC9-913F-524A5EC98827}"/>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15643" r="26844" b="-1"/>
          <a:stretch/>
        </p:blipFill>
        <p:spPr bwMode="auto">
          <a:xfrm>
            <a:off x="7392053" y="785925"/>
            <a:ext cx="5294678" cy="6145051"/>
          </a:xfrm>
          <a:custGeom>
            <a:avLst/>
            <a:gdLst>
              <a:gd name="connsiteX0" fmla="*/ 3479124 w 5294678"/>
              <a:gd name="connsiteY0" fmla="*/ 0 h 6145051"/>
              <a:gd name="connsiteX1" fmla="*/ 5137482 w 5294678"/>
              <a:gd name="connsiteY1" fmla="*/ 419912 h 6145051"/>
              <a:gd name="connsiteX2" fmla="*/ 5294678 w 5294678"/>
              <a:gd name="connsiteY2" fmla="*/ 515411 h 6145051"/>
              <a:gd name="connsiteX3" fmla="*/ 5294678 w 5294678"/>
              <a:gd name="connsiteY3" fmla="*/ 6145051 h 6145051"/>
              <a:gd name="connsiteX4" fmla="*/ 1245466 w 5294678"/>
              <a:gd name="connsiteY4" fmla="*/ 6145051 h 6145051"/>
              <a:gd name="connsiteX5" fmla="*/ 1019012 w 5294678"/>
              <a:gd name="connsiteY5" fmla="*/ 5939236 h 6145051"/>
              <a:gd name="connsiteX6" fmla="*/ 0 w 5294678"/>
              <a:gd name="connsiteY6" fmla="*/ 3479124 h 6145051"/>
              <a:gd name="connsiteX7" fmla="*/ 3479124 w 5294678"/>
              <a:gd name="connsiteY7" fmla="*/ 0 h 614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4678" h="6145051">
                <a:moveTo>
                  <a:pt x="3479124" y="0"/>
                </a:moveTo>
                <a:cubicBezTo>
                  <a:pt x="4079583" y="0"/>
                  <a:pt x="4644513" y="152115"/>
                  <a:pt x="5137482" y="419912"/>
                </a:cubicBezTo>
                <a:lnTo>
                  <a:pt x="5294678" y="515411"/>
                </a:lnTo>
                <a:lnTo>
                  <a:pt x="5294678" y="6145051"/>
                </a:lnTo>
                <a:lnTo>
                  <a:pt x="1245466" y="6145051"/>
                </a:lnTo>
                <a:lnTo>
                  <a:pt x="1019012" y="5939236"/>
                </a:lnTo>
                <a:cubicBezTo>
                  <a:pt x="389414" y="5309639"/>
                  <a:pt x="0" y="4439858"/>
                  <a:pt x="0" y="3479124"/>
                </a:cubicBezTo>
                <a:cubicBezTo>
                  <a:pt x="0" y="1557657"/>
                  <a:pt x="1557657" y="0"/>
                  <a:pt x="3479124"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6D104383-AD7E-45AE-BEBC-A74A7E3364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7" name="Picture 6">
            <a:extLst>
              <a:ext uri="{FF2B5EF4-FFF2-40B4-BE49-F238E27FC236}">
                <a16:creationId xmlns:a16="http://schemas.microsoft.com/office/drawing/2014/main" id="{3F15102E-559A-4430-A8DE-D8D0C62F3BEC}"/>
              </a:ext>
            </a:extLst>
          </p:cNvPr>
          <p:cNvPicPr>
            <a:picLocks noChangeAspect="1"/>
          </p:cNvPicPr>
          <p:nvPr/>
        </p:nvPicPr>
        <p:blipFill rotWithShape="1">
          <a:blip r:embed="rId6">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19447"/>
          <a:stretch/>
        </p:blipFill>
        <p:spPr>
          <a:xfrm>
            <a:off x="1" y="1609344"/>
            <a:ext cx="7371848" cy="8008885"/>
          </a:xfrm>
          <a:prstGeom prst="rect">
            <a:avLst/>
          </a:prstGeom>
          <a:effectLst/>
        </p:spPr>
      </p:pic>
      <p:sp>
        <p:nvSpPr>
          <p:cNvPr id="5" name="Title 4">
            <a:extLst>
              <a:ext uri="{FF2B5EF4-FFF2-40B4-BE49-F238E27FC236}">
                <a16:creationId xmlns:a16="http://schemas.microsoft.com/office/drawing/2014/main" id="{E8CD3474-5B22-4B6C-9468-FE5583EC27B3}"/>
              </a:ext>
            </a:extLst>
          </p:cNvPr>
          <p:cNvSpPr>
            <a:spLocks noGrp="1"/>
          </p:cNvSpPr>
          <p:nvPr>
            <p:ph type="title"/>
          </p:nvPr>
        </p:nvSpPr>
        <p:spPr>
          <a:xfrm>
            <a:off x="447823" y="4029075"/>
            <a:ext cx="5020289" cy="1672331"/>
          </a:xfrm>
        </p:spPr>
        <p:txBody>
          <a:bodyPr vert="horz" lIns="91440" tIns="45720" rIns="91440" bIns="45720" rtlCol="0" anchor="t">
            <a:noAutofit/>
          </a:bodyPr>
          <a:lstStyle/>
          <a:p>
            <a:r>
              <a:rPr lang="en-US" sz="6600" b="1" kern="1200" dirty="0">
                <a:solidFill>
                  <a:srgbClr val="000000"/>
                </a:solidFill>
                <a:latin typeface="+mj-lt"/>
                <a:ea typeface="+mj-ea"/>
                <a:cs typeface="+mj-cs"/>
              </a:rPr>
              <a:t>Discussion </a:t>
            </a:r>
          </a:p>
        </p:txBody>
      </p:sp>
      <p:sp>
        <p:nvSpPr>
          <p:cNvPr id="4" name="Slide Number Placeholder 3">
            <a:extLst>
              <a:ext uri="{FF2B5EF4-FFF2-40B4-BE49-F238E27FC236}">
                <a16:creationId xmlns:a16="http://schemas.microsoft.com/office/drawing/2014/main" id="{9C32C3FA-A507-4B95-845B-D84877EC322F}"/>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defTabSz="914400">
              <a:spcAft>
                <a:spcPts val="600"/>
              </a:spcAft>
            </a:pPr>
            <a:fld id="{9DBF6DF7-E067-4651-8119-D28EA1806B9E}" type="slidenum">
              <a:rPr lang="en-US" sz="1100">
                <a:solidFill>
                  <a:srgbClr val="FFFFFF"/>
                </a:solidFill>
              </a:rPr>
              <a:pPr defTabSz="914400">
                <a:spcAft>
                  <a:spcPts val="600"/>
                </a:spcAft>
              </a:pPr>
              <a:t>16</a:t>
            </a:fld>
            <a:endParaRPr lang="en-US" sz="1100">
              <a:solidFill>
                <a:srgbClr val="FFFFFF"/>
              </a:solidFill>
            </a:endParaRPr>
          </a:p>
        </p:txBody>
      </p:sp>
    </p:spTree>
    <p:extLst>
      <p:ext uri="{BB962C8B-B14F-4D97-AF65-F5344CB8AC3E}">
        <p14:creationId xmlns:p14="http://schemas.microsoft.com/office/powerpoint/2010/main" val="1372685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3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0B78D0E-DCFF-4C3E-AC94-C7E823FDD194}"/>
              </a:ext>
            </a:extLst>
          </p:cNvPr>
          <p:cNvPicPr>
            <a:picLocks noChangeAspect="1"/>
          </p:cNvPicPr>
          <p:nvPr/>
        </p:nvPicPr>
        <p:blipFill rotWithShape="1">
          <a:blip r:embed="rId2">
            <a:alphaModFix amt="35000"/>
          </a:blip>
          <a:srcRect t="13983" b="29767"/>
          <a:stretch/>
        </p:blipFill>
        <p:spPr>
          <a:xfrm>
            <a:off x="-1" y="10"/>
            <a:ext cx="12192000" cy="6857990"/>
          </a:xfrm>
          <a:prstGeom prst="rect">
            <a:avLst/>
          </a:prstGeom>
        </p:spPr>
      </p:pic>
      <p:sp>
        <p:nvSpPr>
          <p:cNvPr id="2" name="Title 1">
            <a:extLst>
              <a:ext uri="{FF2B5EF4-FFF2-40B4-BE49-F238E27FC236}">
                <a16:creationId xmlns:a16="http://schemas.microsoft.com/office/drawing/2014/main" id="{E073619D-F020-4C84-8513-BBACDD664162}"/>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rPr>
              <a:t>Contents</a:t>
            </a:r>
            <a:endParaRPr lang="en-US" sz="4000" dirty="0">
              <a:solidFill>
                <a:srgbClr val="FFFFFF"/>
              </a:solidFill>
            </a:endParaRPr>
          </a:p>
        </p:txBody>
      </p:sp>
      <p:cxnSp>
        <p:nvCxnSpPr>
          <p:cNvPr id="45" name="Straight Connector 4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6368602-D3BE-4306-9A64-C48E57429656}"/>
              </a:ext>
            </a:extLst>
          </p:cNvPr>
          <p:cNvSpPr>
            <a:spLocks noGrp="1"/>
          </p:cNvSpPr>
          <p:nvPr>
            <p:ph idx="1"/>
          </p:nvPr>
        </p:nvSpPr>
        <p:spPr>
          <a:xfrm>
            <a:off x="5155379" y="1065862"/>
            <a:ext cx="5744685" cy="4726276"/>
          </a:xfrm>
        </p:spPr>
        <p:txBody>
          <a:bodyPr anchor="ctr">
            <a:normAutofit/>
          </a:bodyPr>
          <a:lstStyle/>
          <a:p>
            <a:r>
              <a:rPr lang="en-US" sz="2000" dirty="0">
                <a:solidFill>
                  <a:srgbClr val="FFFFFF"/>
                </a:solidFill>
              </a:rPr>
              <a:t>Introduction and Background</a:t>
            </a:r>
          </a:p>
          <a:p>
            <a:r>
              <a:rPr lang="en-US" sz="2000" dirty="0">
                <a:solidFill>
                  <a:srgbClr val="FFFFFF"/>
                </a:solidFill>
              </a:rPr>
              <a:t>Ecosystem Services</a:t>
            </a:r>
          </a:p>
          <a:p>
            <a:pPr lvl="1"/>
            <a:r>
              <a:rPr lang="en-US" sz="2000" dirty="0">
                <a:solidFill>
                  <a:srgbClr val="FFFFFF"/>
                </a:solidFill>
              </a:rPr>
              <a:t>Assessments</a:t>
            </a:r>
          </a:p>
          <a:p>
            <a:pPr lvl="1"/>
            <a:r>
              <a:rPr lang="en-US" sz="2000" dirty="0">
                <a:solidFill>
                  <a:srgbClr val="FFFFFF"/>
                </a:solidFill>
              </a:rPr>
              <a:t>Monitoring</a:t>
            </a:r>
          </a:p>
          <a:p>
            <a:pPr lvl="1"/>
            <a:r>
              <a:rPr lang="en-US" sz="2000" dirty="0">
                <a:solidFill>
                  <a:srgbClr val="FFFFFF"/>
                </a:solidFill>
              </a:rPr>
              <a:t>Mapping</a:t>
            </a:r>
          </a:p>
          <a:p>
            <a:r>
              <a:rPr lang="en-US" sz="2000" dirty="0">
                <a:solidFill>
                  <a:srgbClr val="FFFFFF"/>
                </a:solidFill>
              </a:rPr>
              <a:t>Oyster ESCMs</a:t>
            </a:r>
          </a:p>
          <a:p>
            <a:r>
              <a:rPr lang="en-US" sz="2000" dirty="0">
                <a:solidFill>
                  <a:srgbClr val="FFFFFF"/>
                </a:solidFill>
              </a:rPr>
              <a:t>Discussion</a:t>
            </a:r>
          </a:p>
          <a:p>
            <a:pPr marL="0" indent="0">
              <a:buNone/>
            </a:pPr>
            <a:endParaRPr lang="en-US" sz="2000" dirty="0">
              <a:solidFill>
                <a:srgbClr val="FFFFFF"/>
              </a:solidFill>
            </a:endParaRPr>
          </a:p>
        </p:txBody>
      </p:sp>
      <p:sp>
        <p:nvSpPr>
          <p:cNvPr id="15" name="Slide Number Placeholder 3">
            <a:extLst>
              <a:ext uri="{FF2B5EF4-FFF2-40B4-BE49-F238E27FC236}">
                <a16:creationId xmlns:a16="http://schemas.microsoft.com/office/drawing/2014/main" id="{858DAE17-0562-4A9F-A307-8C5D9CBC4EC5}"/>
              </a:ext>
            </a:extLst>
          </p:cNvPr>
          <p:cNvSpPr>
            <a:spLocks noGrp="1"/>
          </p:cNvSpPr>
          <p:nvPr>
            <p:ph type="sldNum" sz="quarter" idx="12"/>
          </p:nvPr>
        </p:nvSpPr>
        <p:spPr>
          <a:xfrm>
            <a:off x="10453254" y="6356350"/>
            <a:ext cx="900545" cy="365125"/>
          </a:xfrm>
        </p:spPr>
        <p:txBody>
          <a:bodyPr>
            <a:normAutofit/>
          </a:bodyPr>
          <a:lstStyle/>
          <a:p>
            <a:pPr>
              <a:spcAft>
                <a:spcPts val="600"/>
              </a:spcAft>
            </a:pPr>
            <a:fld id="{9DBF6DF7-E067-4651-8119-D28EA1806B9E}" type="slidenum">
              <a:rPr lang="en-US">
                <a:solidFill>
                  <a:srgbClr val="FFFFFF"/>
                </a:solidFill>
              </a:rPr>
              <a:pPr>
                <a:spcAft>
                  <a:spcPts val="600"/>
                </a:spcAft>
              </a:pPr>
              <a:t>2</a:t>
            </a:fld>
            <a:endParaRPr lang="en-US">
              <a:solidFill>
                <a:srgbClr val="FFFFFF"/>
              </a:solidFill>
            </a:endParaRPr>
          </a:p>
        </p:txBody>
      </p:sp>
    </p:spTree>
    <p:extLst>
      <p:ext uri="{BB962C8B-B14F-4D97-AF65-F5344CB8AC3E}">
        <p14:creationId xmlns:p14="http://schemas.microsoft.com/office/powerpoint/2010/main" val="201291259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4918C-64DA-4247-A3A2-9208ADDCD5A9}"/>
              </a:ext>
            </a:extLst>
          </p:cNvPr>
          <p:cNvSpPr>
            <a:spLocks noGrp="1"/>
          </p:cNvSpPr>
          <p:nvPr>
            <p:ph type="title"/>
          </p:nvPr>
        </p:nvSpPr>
        <p:spPr>
          <a:xfrm>
            <a:off x="290554" y="900678"/>
            <a:ext cx="3651467" cy="1676603"/>
          </a:xfrm>
        </p:spPr>
        <p:txBody>
          <a:bodyPr>
            <a:normAutofit/>
          </a:bodyPr>
          <a:lstStyle/>
          <a:p>
            <a:r>
              <a:rPr lang="en-US" sz="3700" b="1" dirty="0"/>
              <a:t>Introduction and Background</a:t>
            </a:r>
            <a:br>
              <a:rPr lang="en-US" sz="3700" dirty="0"/>
            </a:br>
            <a:endParaRPr lang="en-US" sz="3700" dirty="0"/>
          </a:p>
        </p:txBody>
      </p:sp>
      <p:sp>
        <p:nvSpPr>
          <p:cNvPr id="3" name="Content Placeholder 2">
            <a:extLst>
              <a:ext uri="{FF2B5EF4-FFF2-40B4-BE49-F238E27FC236}">
                <a16:creationId xmlns:a16="http://schemas.microsoft.com/office/drawing/2014/main" id="{C21055D2-8A86-4CBF-8DB4-3A14032641E9}"/>
              </a:ext>
            </a:extLst>
          </p:cNvPr>
          <p:cNvSpPr>
            <a:spLocks noGrp="1"/>
          </p:cNvSpPr>
          <p:nvPr>
            <p:ph idx="1"/>
          </p:nvPr>
        </p:nvSpPr>
        <p:spPr>
          <a:xfrm>
            <a:off x="0" y="2276476"/>
            <a:ext cx="3771900" cy="3785419"/>
          </a:xfrm>
        </p:spPr>
        <p:txBody>
          <a:bodyPr>
            <a:normAutofit/>
          </a:bodyPr>
          <a:lstStyle/>
          <a:p>
            <a:pPr marL="457200" lvl="1" indent="0">
              <a:buNone/>
            </a:pPr>
            <a:r>
              <a:rPr lang="en-US" b="1" dirty="0"/>
              <a:t>Oyster Reefs</a:t>
            </a:r>
          </a:p>
          <a:p>
            <a:pPr lvl="1"/>
            <a:r>
              <a:rPr lang="en-US" sz="2000" dirty="0"/>
              <a:t>Once common but have since declined</a:t>
            </a:r>
          </a:p>
          <a:p>
            <a:pPr lvl="1"/>
            <a:r>
              <a:rPr lang="en-US" sz="2000" dirty="0"/>
              <a:t>Integral to human and wildlife prosperity </a:t>
            </a:r>
          </a:p>
          <a:p>
            <a:pPr lvl="1"/>
            <a:r>
              <a:rPr lang="en-US" sz="2000" dirty="0"/>
              <a:t>Recent push to increase standardization, efficiency, and consistency in restoration efforts</a:t>
            </a:r>
          </a:p>
          <a:p>
            <a:pPr lvl="1"/>
            <a:r>
              <a:rPr lang="en-US" sz="2000" dirty="0"/>
              <a:t>Hugely important to shoreline protection and stabilization</a:t>
            </a:r>
          </a:p>
        </p:txBody>
      </p:sp>
      <p:pic>
        <p:nvPicPr>
          <p:cNvPr id="4" name="Picture 3">
            <a:extLst>
              <a:ext uri="{FF2B5EF4-FFF2-40B4-BE49-F238E27FC236}">
                <a16:creationId xmlns:a16="http://schemas.microsoft.com/office/drawing/2014/main" id="{BD64CAE1-559D-424B-8D29-C355C43FF829}"/>
              </a:ext>
            </a:extLst>
          </p:cNvPr>
          <p:cNvPicPr>
            <a:picLocks noChangeAspect="1"/>
          </p:cNvPicPr>
          <p:nvPr/>
        </p:nvPicPr>
        <p:blipFill rotWithShape="1">
          <a:blip r:embed="rId3"/>
          <a:srcRect l="8700" r="8700"/>
          <a:stretch/>
        </p:blipFill>
        <p:spPr>
          <a:xfrm>
            <a:off x="4623153" y="0"/>
            <a:ext cx="7552944" cy="6857990"/>
          </a:xfrm>
          <a:prstGeom prst="rect">
            <a:avLst/>
          </a:prstGeom>
          <a:effectLst/>
        </p:spPr>
      </p:pic>
      <p:sp>
        <p:nvSpPr>
          <p:cNvPr id="5" name="Slide Number Placeholder 4">
            <a:extLst>
              <a:ext uri="{FF2B5EF4-FFF2-40B4-BE49-F238E27FC236}">
                <a16:creationId xmlns:a16="http://schemas.microsoft.com/office/drawing/2014/main" id="{4BD347E4-3CC3-4B41-B6D5-22CF7FA0CA1F}"/>
              </a:ext>
            </a:extLst>
          </p:cNvPr>
          <p:cNvSpPr>
            <a:spLocks noGrp="1"/>
          </p:cNvSpPr>
          <p:nvPr>
            <p:ph type="sldNum" sz="quarter" idx="12"/>
          </p:nvPr>
        </p:nvSpPr>
        <p:spPr>
          <a:xfrm>
            <a:off x="8958072" y="6458078"/>
            <a:ext cx="2743200" cy="365125"/>
          </a:xfrm>
        </p:spPr>
        <p:txBody>
          <a:bodyPr/>
          <a:lstStyle/>
          <a:p>
            <a:fld id="{9DBF6DF7-E067-4651-8119-D28EA1806B9E}" type="slidenum">
              <a:rPr lang="en-US" smtClean="0">
                <a:solidFill>
                  <a:schemeClr val="bg1"/>
                </a:solidFill>
              </a:rPr>
              <a:t>3</a:t>
            </a:fld>
            <a:endParaRPr lang="en-US" dirty="0">
              <a:solidFill>
                <a:schemeClr val="bg1"/>
              </a:solidFill>
            </a:endParaRPr>
          </a:p>
        </p:txBody>
      </p:sp>
    </p:spTree>
    <p:extLst>
      <p:ext uri="{BB962C8B-B14F-4D97-AF65-F5344CB8AC3E}">
        <p14:creationId xmlns:p14="http://schemas.microsoft.com/office/powerpoint/2010/main" val="2424629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 up of a plant&#10;&#10;Description generated with very high confidence">
            <a:extLst>
              <a:ext uri="{FF2B5EF4-FFF2-40B4-BE49-F238E27FC236}">
                <a16:creationId xmlns:a16="http://schemas.microsoft.com/office/drawing/2014/main" id="{58B4AFDC-CBB5-4444-B7FE-535C99446E3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89101" y="-9680"/>
            <a:ext cx="6879817" cy="6877360"/>
          </a:xfrm>
          <a:prstGeom prst="rect">
            <a:avLst/>
          </a:prstGeom>
        </p:spPr>
      </p:pic>
      <p:sp>
        <p:nvSpPr>
          <p:cNvPr id="2" name="Title 1">
            <a:extLst>
              <a:ext uri="{FF2B5EF4-FFF2-40B4-BE49-F238E27FC236}">
                <a16:creationId xmlns:a16="http://schemas.microsoft.com/office/drawing/2014/main" id="{ED073418-C120-4191-843D-1E8349646B43}"/>
              </a:ext>
            </a:extLst>
          </p:cNvPr>
          <p:cNvSpPr>
            <a:spLocks noGrp="1"/>
          </p:cNvSpPr>
          <p:nvPr>
            <p:ph type="title"/>
          </p:nvPr>
        </p:nvSpPr>
        <p:spPr>
          <a:xfrm>
            <a:off x="108392" y="3646170"/>
            <a:ext cx="3346932" cy="2681681"/>
          </a:xfrm>
        </p:spPr>
        <p:txBody>
          <a:bodyPr>
            <a:normAutofit/>
          </a:bodyPr>
          <a:lstStyle/>
          <a:p>
            <a:pPr algn="ctr"/>
            <a:r>
              <a:rPr lang="en-US" b="1" dirty="0"/>
              <a:t>Ecosystem Services </a:t>
            </a:r>
            <a:br>
              <a:rPr lang="en-US" b="1" dirty="0"/>
            </a:br>
            <a:r>
              <a:rPr lang="en-US" sz="1800" b="1" dirty="0"/>
              <a:t>(AKA Nature’s Benefits)</a:t>
            </a:r>
          </a:p>
        </p:txBody>
      </p:sp>
      <p:graphicFrame>
        <p:nvGraphicFramePr>
          <p:cNvPr id="5" name="Content Placeholder 4">
            <a:extLst>
              <a:ext uri="{FF2B5EF4-FFF2-40B4-BE49-F238E27FC236}">
                <a16:creationId xmlns:a16="http://schemas.microsoft.com/office/drawing/2014/main" id="{AB59F74A-E5AE-4503-987D-45429D5FC4CF}"/>
              </a:ext>
            </a:extLst>
          </p:cNvPr>
          <p:cNvGraphicFramePr>
            <a:graphicFrameLocks noGrp="1"/>
          </p:cNvGraphicFramePr>
          <p:nvPr>
            <p:ph idx="1"/>
            <p:extLst>
              <p:ext uri="{D42A27DB-BD31-4B8C-83A1-F6EECF244321}">
                <p14:modId xmlns:p14="http://schemas.microsoft.com/office/powerpoint/2010/main" val="1657341709"/>
              </p:ext>
            </p:extLst>
          </p:nvPr>
        </p:nvGraphicFramePr>
        <p:xfrm>
          <a:off x="3822191" y="704088"/>
          <a:ext cx="8261417" cy="58841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8E17B471-4972-4C08-A066-E29ED82FBFD3}"/>
              </a:ext>
            </a:extLst>
          </p:cNvPr>
          <p:cNvSpPr>
            <a:spLocks noGrp="1"/>
          </p:cNvSpPr>
          <p:nvPr>
            <p:ph type="sldNum" sz="quarter" idx="12"/>
          </p:nvPr>
        </p:nvSpPr>
        <p:spPr>
          <a:xfrm>
            <a:off x="11614591" y="6492875"/>
            <a:ext cx="685800" cy="365125"/>
          </a:xfrm>
        </p:spPr>
        <p:txBody>
          <a:bodyPr>
            <a:normAutofit/>
          </a:bodyPr>
          <a:lstStyle/>
          <a:p>
            <a:pPr algn="l">
              <a:spcAft>
                <a:spcPts val="600"/>
              </a:spcAft>
            </a:pPr>
            <a:fld id="{9DBF6DF7-E067-4651-8119-D28EA1806B9E}" type="slidenum">
              <a:rPr lang="en-US">
                <a:solidFill>
                  <a:schemeClr val="tx2"/>
                </a:solidFill>
              </a:rPr>
              <a:pPr algn="l">
                <a:spcAft>
                  <a:spcPts val="600"/>
                </a:spcAft>
              </a:pPr>
              <a:t>4</a:t>
            </a:fld>
            <a:endParaRPr lang="en-US" dirty="0">
              <a:solidFill>
                <a:schemeClr val="tx2"/>
              </a:solidFill>
            </a:endParaRPr>
          </a:p>
        </p:txBody>
      </p:sp>
    </p:spTree>
    <p:extLst>
      <p:ext uri="{BB962C8B-B14F-4D97-AF65-F5344CB8AC3E}">
        <p14:creationId xmlns:p14="http://schemas.microsoft.com/office/powerpoint/2010/main" val="3977795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40">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73" name="Title 3072">
            <a:extLst>
              <a:ext uri="{FF2B5EF4-FFF2-40B4-BE49-F238E27FC236}">
                <a16:creationId xmlns:a16="http://schemas.microsoft.com/office/drawing/2014/main" id="{C28AE2D3-3C95-4413-9599-98729F3C05DF}"/>
              </a:ext>
            </a:extLst>
          </p:cNvPr>
          <p:cNvSpPr>
            <a:spLocks noGrp="1"/>
          </p:cNvSpPr>
          <p:nvPr>
            <p:ph type="title"/>
          </p:nvPr>
        </p:nvSpPr>
        <p:spPr>
          <a:xfrm>
            <a:off x="5063251" y="738619"/>
            <a:ext cx="6314304" cy="1454051"/>
          </a:xfrm>
          <a:prstGeom prst="ellipse">
            <a:avLst/>
          </a:prstGeom>
        </p:spPr>
        <p:txBody>
          <a:bodyPr vert="horz" lIns="91440" tIns="45720" rIns="91440" bIns="45720" rtlCol="0" anchor="ctr">
            <a:normAutofit/>
          </a:bodyPr>
          <a:lstStyle/>
          <a:p>
            <a:r>
              <a:rPr lang="en-US" sz="3400" b="1" kern="1200" dirty="0">
                <a:solidFill>
                  <a:srgbClr val="000000"/>
                </a:solidFill>
                <a:latin typeface="+mj-lt"/>
                <a:ea typeface="+mj-ea"/>
                <a:cs typeface="+mj-cs"/>
              </a:rPr>
              <a:t>Economic Benefits</a:t>
            </a:r>
          </a:p>
        </p:txBody>
      </p:sp>
      <p:sp>
        <p:nvSpPr>
          <p:cNvPr id="143"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8" name="Picture 3077">
            <a:extLst>
              <a:ext uri="{FF2B5EF4-FFF2-40B4-BE49-F238E27FC236}">
                <a16:creationId xmlns:a16="http://schemas.microsoft.com/office/drawing/2014/main" id="{D7BE06FC-FD1C-464F-99A4-01472367CFD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825" y="1938441"/>
            <a:ext cx="5276088" cy="2981117"/>
          </a:xfrm>
          <a:prstGeom prst="rect">
            <a:avLst/>
          </a:prstGeom>
        </p:spPr>
      </p:pic>
      <p:sp>
        <p:nvSpPr>
          <p:cNvPr id="3076" name="Text Placeholder 3075">
            <a:extLst>
              <a:ext uri="{FF2B5EF4-FFF2-40B4-BE49-F238E27FC236}">
                <a16:creationId xmlns:a16="http://schemas.microsoft.com/office/drawing/2014/main" id="{D8E9F1E6-6A84-4FB1-BCA7-973C6A73AF96}"/>
              </a:ext>
            </a:extLst>
          </p:cNvPr>
          <p:cNvSpPr>
            <a:spLocks noGrp="1"/>
          </p:cNvSpPr>
          <p:nvPr>
            <p:ph type="body" sz="half" idx="2"/>
          </p:nvPr>
        </p:nvSpPr>
        <p:spPr>
          <a:xfrm>
            <a:off x="6007426" y="2264648"/>
            <a:ext cx="4977578" cy="4116087"/>
          </a:xfrm>
        </p:spPr>
        <p:txBody>
          <a:bodyPr vert="horz" lIns="91440" tIns="45720" rIns="91440" bIns="45720" rtlCol="0" anchor="ctr">
            <a:normAutofit/>
          </a:bodyPr>
          <a:lstStyle/>
          <a:p>
            <a:pPr marL="285750" indent="-228600">
              <a:buFont typeface="Arial" panose="020B0604020202020204" pitchFamily="34" charset="0"/>
              <a:buChar char="•"/>
            </a:pPr>
            <a:r>
              <a:rPr lang="en-US" dirty="0">
                <a:solidFill>
                  <a:srgbClr val="000000"/>
                </a:solidFill>
              </a:rPr>
              <a:t> North Carolina’s ocean/coastal economy contributed </a:t>
            </a:r>
            <a:r>
              <a:rPr lang="en-US" b="1" dirty="0">
                <a:solidFill>
                  <a:srgbClr val="000000"/>
                </a:solidFill>
              </a:rPr>
              <a:t>$2.1 billion </a:t>
            </a:r>
            <a:r>
              <a:rPr lang="en-US" dirty="0">
                <a:solidFill>
                  <a:srgbClr val="000000"/>
                </a:solidFill>
              </a:rPr>
              <a:t>to state GDP and an estimated </a:t>
            </a:r>
            <a:r>
              <a:rPr lang="en-US" b="1" dirty="0">
                <a:solidFill>
                  <a:srgbClr val="000000"/>
                </a:solidFill>
              </a:rPr>
              <a:t>43,385 jobs </a:t>
            </a:r>
            <a:r>
              <a:rPr lang="en-US" dirty="0">
                <a:solidFill>
                  <a:srgbClr val="000000"/>
                </a:solidFill>
              </a:rPr>
              <a:t>(NOEP, 2016)</a:t>
            </a:r>
          </a:p>
          <a:p>
            <a:pPr marL="285750" indent="-228600">
              <a:buFont typeface="Arial" panose="020B0604020202020204" pitchFamily="34" charset="0"/>
              <a:buChar char="•"/>
            </a:pPr>
            <a:r>
              <a:rPr lang="en-US" dirty="0">
                <a:solidFill>
                  <a:srgbClr val="000000"/>
                </a:solidFill>
              </a:rPr>
              <a:t>The annual value of preserving the Albemarle-Pamlico’s natural resources is in the range of </a:t>
            </a:r>
            <a:r>
              <a:rPr lang="en-US" b="1" dirty="0">
                <a:solidFill>
                  <a:srgbClr val="000000"/>
                </a:solidFill>
              </a:rPr>
              <a:t>$113-202 million </a:t>
            </a:r>
            <a:r>
              <a:rPr lang="en-US" dirty="0">
                <a:solidFill>
                  <a:srgbClr val="000000"/>
                </a:solidFill>
              </a:rPr>
              <a:t>per year. This study also found the area’s natural resources provide over </a:t>
            </a:r>
            <a:r>
              <a:rPr lang="en-US" b="1" dirty="0">
                <a:solidFill>
                  <a:srgbClr val="000000"/>
                </a:solidFill>
              </a:rPr>
              <a:t>36,000 direct jobs</a:t>
            </a:r>
            <a:r>
              <a:rPr lang="en-US" dirty="0">
                <a:solidFill>
                  <a:srgbClr val="000000"/>
                </a:solidFill>
              </a:rPr>
              <a:t>, equaling </a:t>
            </a:r>
            <a:r>
              <a:rPr lang="en-US" b="1" dirty="0">
                <a:solidFill>
                  <a:srgbClr val="000000"/>
                </a:solidFill>
              </a:rPr>
              <a:t>$672 million in wages </a:t>
            </a:r>
            <a:r>
              <a:rPr lang="en-US" dirty="0">
                <a:solidFill>
                  <a:srgbClr val="000000"/>
                </a:solidFill>
              </a:rPr>
              <a:t>each year. </a:t>
            </a:r>
          </a:p>
          <a:p>
            <a:pPr marL="285750" indent="-228600">
              <a:buFont typeface="Arial" panose="020B0604020202020204" pitchFamily="34" charset="0"/>
              <a:buChar char="•"/>
            </a:pPr>
            <a:r>
              <a:rPr lang="en-US" dirty="0">
                <a:solidFill>
                  <a:srgbClr val="000000"/>
                </a:solidFill>
              </a:rPr>
              <a:t>Tourism accounts for a huge chunk of the state’s entire economy, bringing over </a:t>
            </a:r>
            <a:r>
              <a:rPr lang="en-US" b="1" dirty="0">
                <a:solidFill>
                  <a:srgbClr val="000000"/>
                </a:solidFill>
              </a:rPr>
              <a:t>$20 billion per year</a:t>
            </a:r>
            <a:r>
              <a:rPr lang="en-US" dirty="0">
                <a:solidFill>
                  <a:srgbClr val="000000"/>
                </a:solidFill>
              </a:rPr>
              <a:t>. Almost </a:t>
            </a:r>
            <a:r>
              <a:rPr lang="en-US" b="1" dirty="0">
                <a:solidFill>
                  <a:srgbClr val="000000"/>
                </a:solidFill>
              </a:rPr>
              <a:t>a</a:t>
            </a:r>
            <a:r>
              <a:rPr lang="en-US" dirty="0">
                <a:solidFill>
                  <a:srgbClr val="000000"/>
                </a:solidFill>
              </a:rPr>
              <a:t> </a:t>
            </a:r>
            <a:r>
              <a:rPr lang="en-US" b="1" dirty="0">
                <a:solidFill>
                  <a:srgbClr val="000000"/>
                </a:solidFill>
              </a:rPr>
              <a:t>quarter</a:t>
            </a:r>
            <a:r>
              <a:rPr lang="en-US" dirty="0">
                <a:solidFill>
                  <a:srgbClr val="000000"/>
                </a:solidFill>
              </a:rPr>
              <a:t> of all tourism occurs on the coast</a:t>
            </a:r>
          </a:p>
          <a:p>
            <a:pPr marL="285750" indent="-228600">
              <a:buFont typeface="Arial" panose="020B0604020202020204" pitchFamily="34" charset="0"/>
              <a:buChar char="•"/>
            </a:pPr>
            <a:r>
              <a:rPr lang="en-US" dirty="0">
                <a:solidFill>
                  <a:srgbClr val="000000"/>
                </a:solidFill>
              </a:rPr>
              <a:t>North Carolina fisheries are dependent on good water quality and habitat. Recent estimates concluded that commercial fishing supported approximately </a:t>
            </a:r>
            <a:r>
              <a:rPr lang="en-US" b="1" dirty="0">
                <a:solidFill>
                  <a:srgbClr val="000000"/>
                </a:solidFill>
              </a:rPr>
              <a:t>35,000 jobs </a:t>
            </a:r>
            <a:r>
              <a:rPr lang="en-US" dirty="0">
                <a:solidFill>
                  <a:srgbClr val="000000"/>
                </a:solidFill>
              </a:rPr>
              <a:t>and produced </a:t>
            </a:r>
            <a:r>
              <a:rPr lang="en-US" b="1" dirty="0">
                <a:solidFill>
                  <a:srgbClr val="000000"/>
                </a:solidFill>
              </a:rPr>
              <a:t>$51 million in income </a:t>
            </a:r>
            <a:r>
              <a:rPr lang="en-US" dirty="0">
                <a:solidFill>
                  <a:srgbClr val="000000"/>
                </a:solidFill>
              </a:rPr>
              <a:t>statewide.</a:t>
            </a:r>
          </a:p>
          <a:p>
            <a:pPr marL="285750" indent="-228600">
              <a:buFont typeface="Arial" panose="020B0604020202020204" pitchFamily="34" charset="0"/>
              <a:buChar char="•"/>
            </a:pPr>
            <a:endParaRPr lang="en-US" sz="1300" dirty="0">
              <a:solidFill>
                <a:srgbClr val="000000"/>
              </a:solidFill>
            </a:endParaRPr>
          </a:p>
          <a:p>
            <a:pPr marL="285750" indent="-228600">
              <a:buFont typeface="Arial" panose="020B0604020202020204" pitchFamily="34" charset="0"/>
              <a:buChar char="•"/>
            </a:pPr>
            <a:endParaRPr lang="en-US" sz="1300" dirty="0">
              <a:solidFill>
                <a:srgbClr val="000000"/>
              </a:solidFill>
            </a:endParaRPr>
          </a:p>
        </p:txBody>
      </p:sp>
      <p:sp>
        <p:nvSpPr>
          <p:cNvPr id="2" name="Slide Number Placeholder 1">
            <a:extLst>
              <a:ext uri="{FF2B5EF4-FFF2-40B4-BE49-F238E27FC236}">
                <a16:creationId xmlns:a16="http://schemas.microsoft.com/office/drawing/2014/main" id="{B4CCDEE9-8B31-4A51-AAD4-291550EAA62C}"/>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defTabSz="914400">
              <a:spcAft>
                <a:spcPts val="600"/>
              </a:spcAft>
            </a:pPr>
            <a:fld id="{9DBF6DF7-E067-4651-8119-D28EA1806B9E}" type="slidenum">
              <a:rPr lang="en-US" sz="1100" smtClean="0">
                <a:solidFill>
                  <a:srgbClr val="898989"/>
                </a:solidFill>
              </a:rPr>
              <a:pPr defTabSz="914400">
                <a:spcAft>
                  <a:spcPts val="600"/>
                </a:spcAft>
              </a:pPr>
              <a:t>5</a:t>
            </a:fld>
            <a:endParaRPr lang="en-US" sz="1100">
              <a:solidFill>
                <a:srgbClr val="898989"/>
              </a:solidFill>
            </a:endParaRPr>
          </a:p>
        </p:txBody>
      </p:sp>
    </p:spTree>
    <p:extLst>
      <p:ext uri="{BB962C8B-B14F-4D97-AF65-F5344CB8AC3E}">
        <p14:creationId xmlns:p14="http://schemas.microsoft.com/office/powerpoint/2010/main" val="1988085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8F850-0CB5-4083-B38E-21E18C02C437}"/>
              </a:ext>
            </a:extLst>
          </p:cNvPr>
          <p:cNvSpPr>
            <a:spLocks noGrp="1"/>
          </p:cNvSpPr>
          <p:nvPr>
            <p:ph type="title"/>
          </p:nvPr>
        </p:nvSpPr>
        <p:spPr>
          <a:xfrm>
            <a:off x="535354" y="345587"/>
            <a:ext cx="10515600" cy="1325563"/>
          </a:xfrm>
        </p:spPr>
        <p:txBody>
          <a:bodyPr/>
          <a:lstStyle/>
          <a:p>
            <a:r>
              <a:rPr lang="en-US" b="1" dirty="0">
                <a:cs typeface="Calibri Light"/>
              </a:rPr>
              <a:t>Natural Benefits </a:t>
            </a:r>
            <a:endParaRPr lang="en-US" b="1">
              <a:cs typeface="Calibri Light"/>
            </a:endParaRPr>
          </a:p>
        </p:txBody>
      </p:sp>
      <p:sp>
        <p:nvSpPr>
          <p:cNvPr id="3" name="Content Placeholder 2">
            <a:extLst>
              <a:ext uri="{FF2B5EF4-FFF2-40B4-BE49-F238E27FC236}">
                <a16:creationId xmlns:a16="http://schemas.microsoft.com/office/drawing/2014/main" id="{3B24764A-1B02-4EBD-9937-08765E6FA364}"/>
              </a:ext>
            </a:extLst>
          </p:cNvPr>
          <p:cNvSpPr>
            <a:spLocks noGrp="1"/>
          </p:cNvSpPr>
          <p:nvPr>
            <p:ph idx="1"/>
          </p:nvPr>
        </p:nvSpPr>
        <p:spPr>
          <a:xfrm>
            <a:off x="535354" y="1757240"/>
            <a:ext cx="5180726" cy="4351338"/>
          </a:xfrm>
        </p:spPr>
        <p:txBody>
          <a:bodyPr vert="horz" lIns="91440" tIns="45720" rIns="91440" bIns="45720" rtlCol="0" anchor="t">
            <a:normAutofit lnSpcReduction="10000"/>
          </a:bodyPr>
          <a:lstStyle/>
          <a:p>
            <a:r>
              <a:rPr lang="en-US" dirty="0">
                <a:ea typeface="+mn-lt"/>
                <a:cs typeface="+mn-lt"/>
              </a:rPr>
              <a:t>Oyster reefs buffer wave energy and trap sediments, which increases shoreline elevation</a:t>
            </a:r>
            <a:endParaRPr lang="en-US" dirty="0"/>
          </a:p>
          <a:p>
            <a:r>
              <a:rPr lang="en-US" dirty="0">
                <a:ea typeface="+mn-lt"/>
                <a:cs typeface="+mn-lt"/>
              </a:rPr>
              <a:t>Improve the overall health of coastal and estuarine ecosystems by providing nursery and foraging habitat for marine organisms and shorebirds</a:t>
            </a:r>
          </a:p>
          <a:p>
            <a:r>
              <a:rPr lang="en-US" dirty="0">
                <a:ea typeface="+mn-lt"/>
                <a:cs typeface="+mn-lt"/>
              </a:rPr>
              <a:t>Improve water quality by filtering out pollutants</a:t>
            </a:r>
            <a:endParaRPr lang="en-US" dirty="0">
              <a:cs typeface="Calibri" panose="020F0502020204030204"/>
            </a:endParaRPr>
          </a:p>
        </p:txBody>
      </p:sp>
      <p:sp>
        <p:nvSpPr>
          <p:cNvPr id="4" name="Slide Number Placeholder 3">
            <a:extLst>
              <a:ext uri="{FF2B5EF4-FFF2-40B4-BE49-F238E27FC236}">
                <a16:creationId xmlns:a16="http://schemas.microsoft.com/office/drawing/2014/main" id="{31672E6A-4A17-45FE-B033-6050EA06F218}"/>
              </a:ext>
            </a:extLst>
          </p:cNvPr>
          <p:cNvSpPr>
            <a:spLocks noGrp="1"/>
          </p:cNvSpPr>
          <p:nvPr>
            <p:ph type="sldNum" sz="quarter" idx="12"/>
          </p:nvPr>
        </p:nvSpPr>
        <p:spPr/>
        <p:txBody>
          <a:bodyPr/>
          <a:lstStyle/>
          <a:p>
            <a:fld id="{9DBF6DF7-E067-4651-8119-D28EA1806B9E}" type="slidenum">
              <a:rPr lang="en-US" smtClean="0"/>
              <a:t>6</a:t>
            </a:fld>
            <a:endParaRPr lang="en-US"/>
          </a:p>
        </p:txBody>
      </p:sp>
      <p:pic>
        <p:nvPicPr>
          <p:cNvPr id="5" name="Picture 5">
            <a:extLst>
              <a:ext uri="{FF2B5EF4-FFF2-40B4-BE49-F238E27FC236}">
                <a16:creationId xmlns:a16="http://schemas.microsoft.com/office/drawing/2014/main" id="{54CC3FA3-5659-4075-8737-7EA6BFEE9F5B}"/>
              </a:ext>
            </a:extLst>
          </p:cNvPr>
          <p:cNvPicPr>
            <a:picLocks noChangeAspect="1"/>
          </p:cNvPicPr>
          <p:nvPr/>
        </p:nvPicPr>
        <p:blipFill>
          <a:blip r:embed="rId3"/>
          <a:stretch>
            <a:fillRect/>
          </a:stretch>
        </p:blipFill>
        <p:spPr>
          <a:xfrm>
            <a:off x="5908371" y="723746"/>
            <a:ext cx="6064738" cy="5543629"/>
          </a:xfrm>
          <a:prstGeom prst="rect">
            <a:avLst/>
          </a:prstGeom>
        </p:spPr>
      </p:pic>
    </p:spTree>
    <p:extLst>
      <p:ext uri="{BB962C8B-B14F-4D97-AF65-F5344CB8AC3E}">
        <p14:creationId xmlns:p14="http://schemas.microsoft.com/office/powerpoint/2010/main" val="2199282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bridge over a body of water&#10;&#10;Description generated with high confidence">
            <a:extLst>
              <a:ext uri="{FF2B5EF4-FFF2-40B4-BE49-F238E27FC236}">
                <a16:creationId xmlns:a16="http://schemas.microsoft.com/office/drawing/2014/main" id="{3729A047-1D0E-4EE9-9B38-C149B6D10F0E}"/>
              </a:ext>
            </a:extLst>
          </p:cNvPr>
          <p:cNvPicPr>
            <a:picLocks noChangeAspect="1"/>
          </p:cNvPicPr>
          <p:nvPr/>
        </p:nvPicPr>
        <p:blipFill rotWithShape="1">
          <a:blip r:embed="rId3">
            <a:alphaModFix/>
          </a:blip>
          <a:srcRect r="-2" b="1095"/>
          <a:stretch/>
        </p:blipFill>
        <p:spPr>
          <a:xfrm>
            <a:off x="6083786" y="-168318"/>
            <a:ext cx="6261330" cy="3932313"/>
          </a:xfrm>
          <a:prstGeom prst="rect">
            <a:avLst/>
          </a:prstGeom>
          <a:effectLst>
            <a:softEdge rad="533400"/>
          </a:effectLst>
        </p:spPr>
      </p:pic>
      <p:pic>
        <p:nvPicPr>
          <p:cNvPr id="9" name="Picture 4" descr="img-infographic">
            <a:extLst>
              <a:ext uri="{FF2B5EF4-FFF2-40B4-BE49-F238E27FC236}">
                <a16:creationId xmlns:a16="http://schemas.microsoft.com/office/drawing/2014/main" id="{AB9D8519-19EE-43B9-9A97-C5B0BA344F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10267"/>
          <a:stretch/>
        </p:blipFill>
        <p:spPr bwMode="auto">
          <a:xfrm>
            <a:off x="6089904" y="2487168"/>
            <a:ext cx="6263640" cy="4215384"/>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74" name="Picture 73">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92D067-4258-44AC-882A-294230C77E4A}"/>
              </a:ext>
            </a:extLst>
          </p:cNvPr>
          <p:cNvSpPr>
            <a:spLocks noGrp="1"/>
          </p:cNvSpPr>
          <p:nvPr>
            <p:ph type="title"/>
          </p:nvPr>
        </p:nvSpPr>
        <p:spPr>
          <a:xfrm>
            <a:off x="463804" y="693462"/>
            <a:ext cx="4803636" cy="1311664"/>
          </a:xfrm>
        </p:spPr>
        <p:txBody>
          <a:bodyPr>
            <a:normAutofit/>
          </a:bodyPr>
          <a:lstStyle/>
          <a:p>
            <a:r>
              <a:rPr lang="en-US" sz="4000" b="1" dirty="0">
                <a:solidFill>
                  <a:srgbClr val="000000"/>
                </a:solidFill>
              </a:rPr>
              <a:t>Natural Restoration Benefits</a:t>
            </a:r>
            <a:endParaRPr lang="en-US" sz="4000" b="1" dirty="0">
              <a:solidFill>
                <a:srgbClr val="000000"/>
              </a:solidFill>
              <a:cs typeface="Calibri Light"/>
            </a:endParaRPr>
          </a:p>
        </p:txBody>
      </p:sp>
      <p:sp>
        <p:nvSpPr>
          <p:cNvPr id="3" name="Content Placeholder 2">
            <a:extLst>
              <a:ext uri="{FF2B5EF4-FFF2-40B4-BE49-F238E27FC236}">
                <a16:creationId xmlns:a16="http://schemas.microsoft.com/office/drawing/2014/main" id="{1516AE1F-A345-42FA-AE90-7E6E7F415AB5}"/>
              </a:ext>
            </a:extLst>
          </p:cNvPr>
          <p:cNvSpPr>
            <a:spLocks noGrp="1"/>
          </p:cNvSpPr>
          <p:nvPr>
            <p:ph idx="1"/>
          </p:nvPr>
        </p:nvSpPr>
        <p:spPr>
          <a:xfrm>
            <a:off x="463803" y="2260770"/>
            <a:ext cx="5486025" cy="3788830"/>
          </a:xfrm>
        </p:spPr>
        <p:txBody>
          <a:bodyPr vert="horz" lIns="91440" tIns="45720" rIns="91440" bIns="45720" rtlCol="0" anchor="ctr">
            <a:noAutofit/>
          </a:bodyPr>
          <a:lstStyle/>
          <a:p>
            <a:r>
              <a:rPr lang="en-US" sz="2400" dirty="0">
                <a:cs typeface="Calibri"/>
              </a:rPr>
              <a:t>The collective increase in hardening techniques using materials like concrete, metal, wood, or rocks can result in a loss of North Carolina's estuarine habitats.</a:t>
            </a:r>
            <a:endParaRPr lang="en-US" sz="2400">
              <a:ea typeface="+mn-lt"/>
              <a:cs typeface="+mn-lt"/>
            </a:endParaRPr>
          </a:p>
          <a:p>
            <a:r>
              <a:rPr lang="en-US" sz="2400" dirty="0">
                <a:cs typeface="Calibri"/>
              </a:rPr>
              <a:t>Implementing living shorelines through, for example, oyster restoration/planting, is a natural technique that not only reduces erosion, but also improve habitat.</a:t>
            </a:r>
            <a:endParaRPr lang="en-US" sz="2400" dirty="0"/>
          </a:p>
          <a:p>
            <a:endParaRPr lang="en-US" sz="1600" dirty="0">
              <a:solidFill>
                <a:srgbClr val="000000"/>
              </a:solidFill>
            </a:endParaRPr>
          </a:p>
        </p:txBody>
      </p:sp>
      <p:sp>
        <p:nvSpPr>
          <p:cNvPr id="4" name="Slide Number Placeholder 3">
            <a:extLst>
              <a:ext uri="{FF2B5EF4-FFF2-40B4-BE49-F238E27FC236}">
                <a16:creationId xmlns:a16="http://schemas.microsoft.com/office/drawing/2014/main" id="{B6BE2DC0-0C5E-499D-813A-9B1965713016}"/>
              </a:ext>
            </a:extLst>
          </p:cNvPr>
          <p:cNvSpPr>
            <a:spLocks noGrp="1"/>
          </p:cNvSpPr>
          <p:nvPr>
            <p:ph type="sldNum" sz="quarter" idx="12"/>
          </p:nvPr>
        </p:nvSpPr>
        <p:spPr>
          <a:xfrm>
            <a:off x="10825930" y="6223702"/>
            <a:ext cx="570728" cy="314067"/>
          </a:xfrm>
        </p:spPr>
        <p:txBody>
          <a:bodyPr>
            <a:normAutofit/>
          </a:bodyPr>
          <a:lstStyle/>
          <a:p>
            <a:pPr>
              <a:spcAft>
                <a:spcPts val="600"/>
              </a:spcAft>
            </a:pPr>
            <a:fld id="{9DBF6DF7-E067-4651-8119-D28EA1806B9E}" type="slidenum">
              <a:rPr lang="en-US" sz="1100" smtClean="0">
                <a:solidFill>
                  <a:srgbClr val="898989"/>
                </a:solidFill>
              </a:rPr>
              <a:pPr>
                <a:spcAft>
                  <a:spcPts val="600"/>
                </a:spcAft>
              </a:pPr>
              <a:t>7</a:t>
            </a:fld>
            <a:endParaRPr lang="en-US" sz="1100">
              <a:solidFill>
                <a:srgbClr val="898989"/>
              </a:solidFill>
            </a:endParaRPr>
          </a:p>
        </p:txBody>
      </p:sp>
      <p:sp>
        <p:nvSpPr>
          <p:cNvPr id="10" name="Arrow: Right 9">
            <a:extLst>
              <a:ext uri="{FF2B5EF4-FFF2-40B4-BE49-F238E27FC236}">
                <a16:creationId xmlns:a16="http://schemas.microsoft.com/office/drawing/2014/main" id="{C658987A-CA15-4E35-9C06-AAB4C98A1FA0}"/>
              </a:ext>
            </a:extLst>
          </p:cNvPr>
          <p:cNvSpPr/>
          <p:nvPr/>
        </p:nvSpPr>
        <p:spPr>
          <a:xfrm rot="5400000">
            <a:off x="6543330" y="2796113"/>
            <a:ext cx="1010080" cy="92568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1806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AD10FB9-26B2-4A97-8A80-F85F8FA916E5}"/>
              </a:ext>
            </a:extLst>
          </p:cNvPr>
          <p:cNvPicPr>
            <a:picLocks noChangeAspect="1"/>
          </p:cNvPicPr>
          <p:nvPr/>
        </p:nvPicPr>
        <p:blipFill>
          <a:blip r:embed="rId3"/>
          <a:stretch>
            <a:fillRect/>
          </a:stretch>
        </p:blipFill>
        <p:spPr>
          <a:xfrm>
            <a:off x="63777" y="62519"/>
            <a:ext cx="11087100" cy="2371725"/>
          </a:xfrm>
          <a:prstGeom prst="rect">
            <a:avLst/>
          </a:prstGeom>
          <a:ln>
            <a:solidFill>
              <a:schemeClr val="tx1"/>
            </a:solidFill>
          </a:ln>
        </p:spPr>
      </p:pic>
      <p:sp>
        <p:nvSpPr>
          <p:cNvPr id="5" name="Slide Number Placeholder 4">
            <a:extLst>
              <a:ext uri="{FF2B5EF4-FFF2-40B4-BE49-F238E27FC236}">
                <a16:creationId xmlns:a16="http://schemas.microsoft.com/office/drawing/2014/main" id="{BC789B8E-6056-460B-80B4-6E3585CEE5C3}"/>
              </a:ext>
            </a:extLst>
          </p:cNvPr>
          <p:cNvSpPr>
            <a:spLocks noGrp="1"/>
          </p:cNvSpPr>
          <p:nvPr>
            <p:ph type="sldNum" sz="quarter" idx="12"/>
          </p:nvPr>
        </p:nvSpPr>
        <p:spPr/>
        <p:txBody>
          <a:bodyPr/>
          <a:lstStyle/>
          <a:p>
            <a:fld id="{9DBF6DF7-E067-4651-8119-D28EA1806B9E}" type="slidenum">
              <a:rPr lang="en-US" smtClean="0"/>
              <a:t>8</a:t>
            </a:fld>
            <a:endParaRPr lang="en-US"/>
          </a:p>
        </p:txBody>
      </p:sp>
      <p:pic>
        <p:nvPicPr>
          <p:cNvPr id="1028" name="Picture 4" descr="Image result for oyster kayaking">
            <a:extLst>
              <a:ext uri="{FF2B5EF4-FFF2-40B4-BE49-F238E27FC236}">
                <a16:creationId xmlns:a16="http://schemas.microsoft.com/office/drawing/2014/main" id="{81D360D1-F96E-4C18-9C59-178750D443FA}"/>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t="15162" r="16302" b="14340"/>
          <a:stretch/>
        </p:blipFill>
        <p:spPr bwMode="auto">
          <a:xfrm flipH="1">
            <a:off x="148540" y="2328555"/>
            <a:ext cx="4985965" cy="17041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E86A66D-36A0-4617-8BEE-EAA7BF0338C7}"/>
              </a:ext>
            </a:extLst>
          </p:cNvPr>
          <p:cNvPicPr>
            <a:picLocks noChangeAspect="1"/>
          </p:cNvPicPr>
          <p:nvPr/>
        </p:nvPicPr>
        <p:blipFill rotWithShape="1">
          <a:blip r:embed="rId5"/>
          <a:srcRect l="4907" t="9466" r="77150" b="64499"/>
          <a:stretch/>
        </p:blipFill>
        <p:spPr>
          <a:xfrm>
            <a:off x="3231476" y="1279778"/>
            <a:ext cx="4890601" cy="1995731"/>
          </a:xfrm>
          <a:prstGeom prst="rect">
            <a:avLst/>
          </a:prstGeom>
          <a:ln>
            <a:solidFill>
              <a:schemeClr val="tx1"/>
            </a:solidFill>
          </a:ln>
        </p:spPr>
      </p:pic>
      <p:pic>
        <p:nvPicPr>
          <p:cNvPr id="1046" name="Picture 22" descr="Image result for nc oysterman">
            <a:extLst>
              <a:ext uri="{FF2B5EF4-FFF2-40B4-BE49-F238E27FC236}">
                <a16:creationId xmlns:a16="http://schemas.microsoft.com/office/drawing/2014/main" id="{971CFF5A-924C-47C2-83A9-541FB13E8F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9609" y="4346000"/>
            <a:ext cx="4499931" cy="23744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8" name="Picture 24" descr="Image result for oysters drone">
            <a:extLst>
              <a:ext uri="{FF2B5EF4-FFF2-40B4-BE49-F238E27FC236}">
                <a16:creationId xmlns:a16="http://schemas.microsoft.com/office/drawing/2014/main" id="{A2C18D16-4CC8-4C67-B377-018B3F2C31E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974" t="16840" r="10826"/>
          <a:stretch/>
        </p:blipFill>
        <p:spPr bwMode="auto">
          <a:xfrm>
            <a:off x="5604622" y="1997490"/>
            <a:ext cx="4301871" cy="25759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Image result for nc oyster history">
            <a:extLst>
              <a:ext uri="{FF2B5EF4-FFF2-40B4-BE49-F238E27FC236}">
                <a16:creationId xmlns:a16="http://schemas.microsoft.com/office/drawing/2014/main" id="{CDD1E56D-EA97-4746-84B8-8A441A74107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17" r="8218"/>
          <a:stretch/>
        </p:blipFill>
        <p:spPr bwMode="auto">
          <a:xfrm flipH="1">
            <a:off x="8522021" y="1156225"/>
            <a:ext cx="3517519" cy="29034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2" name="Picture 18" descr="Image result for nc oysterman">
            <a:extLst>
              <a:ext uri="{FF2B5EF4-FFF2-40B4-BE49-F238E27FC236}">
                <a16:creationId xmlns:a16="http://schemas.microsoft.com/office/drawing/2014/main" id="{F2A39D84-E247-4D7E-A9E7-EB1CDA99B1F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1267" t="5430" r="18086"/>
          <a:stretch/>
        </p:blipFill>
        <p:spPr bwMode="auto">
          <a:xfrm>
            <a:off x="5045950" y="3825056"/>
            <a:ext cx="2162165" cy="28943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0" name="Picture 16" descr="NC Oyster Festival">
            <a:extLst>
              <a:ext uri="{FF2B5EF4-FFF2-40B4-BE49-F238E27FC236}">
                <a16:creationId xmlns:a16="http://schemas.microsoft.com/office/drawing/2014/main" id="{EE7D6877-98FE-41CE-8A64-8326E200317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40798"/>
          <a:stretch/>
        </p:blipFill>
        <p:spPr bwMode="auto">
          <a:xfrm>
            <a:off x="7837404" y="4483424"/>
            <a:ext cx="1439799" cy="218959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4F384281-6540-4BBB-8571-E15556531A72}"/>
              </a:ext>
            </a:extLst>
          </p:cNvPr>
          <p:cNvGrpSpPr/>
          <p:nvPr/>
        </p:nvGrpSpPr>
        <p:grpSpPr>
          <a:xfrm>
            <a:off x="72602" y="3907656"/>
            <a:ext cx="4740958" cy="2818937"/>
            <a:chOff x="72602" y="3907656"/>
            <a:chExt cx="4740958" cy="2818937"/>
          </a:xfrm>
        </p:grpSpPr>
        <p:pic>
          <p:nvPicPr>
            <p:cNvPr id="9" name="Picture 8">
              <a:extLst>
                <a:ext uri="{FF2B5EF4-FFF2-40B4-BE49-F238E27FC236}">
                  <a16:creationId xmlns:a16="http://schemas.microsoft.com/office/drawing/2014/main" id="{2B823A25-D9FC-4AE3-9083-60DAA8D24A74}"/>
                </a:ext>
              </a:extLst>
            </p:cNvPr>
            <p:cNvPicPr>
              <a:picLocks noChangeAspect="1"/>
            </p:cNvPicPr>
            <p:nvPr/>
          </p:nvPicPr>
          <p:blipFill rotWithShape="1">
            <a:blip r:embed="rId11"/>
            <a:srcRect t="1362" r="5645" b="24502"/>
            <a:stretch/>
          </p:blipFill>
          <p:spPr>
            <a:xfrm>
              <a:off x="72602" y="3907656"/>
              <a:ext cx="4740958" cy="2818937"/>
            </a:xfrm>
            <a:prstGeom prst="rect">
              <a:avLst/>
            </a:prstGeom>
            <a:ln>
              <a:solidFill>
                <a:schemeClr val="tx1"/>
              </a:solidFill>
            </a:ln>
          </p:spPr>
        </p:pic>
        <p:pic>
          <p:nvPicPr>
            <p:cNvPr id="23" name="Picture 22">
              <a:extLst>
                <a:ext uri="{FF2B5EF4-FFF2-40B4-BE49-F238E27FC236}">
                  <a16:creationId xmlns:a16="http://schemas.microsoft.com/office/drawing/2014/main" id="{4B7F85DB-0228-4ED9-91B3-D8D853586E0C}"/>
                </a:ext>
              </a:extLst>
            </p:cNvPr>
            <p:cNvPicPr>
              <a:picLocks noChangeAspect="1"/>
            </p:cNvPicPr>
            <p:nvPr/>
          </p:nvPicPr>
          <p:blipFill rotWithShape="1">
            <a:blip r:embed="rId12"/>
            <a:srcRect t="19891" b="5229"/>
            <a:stretch/>
          </p:blipFill>
          <p:spPr>
            <a:xfrm>
              <a:off x="72602" y="5556830"/>
              <a:ext cx="3390900" cy="1162558"/>
            </a:xfrm>
            <a:prstGeom prst="rect">
              <a:avLst/>
            </a:prstGeom>
          </p:spPr>
        </p:pic>
        <p:pic>
          <p:nvPicPr>
            <p:cNvPr id="25" name="Picture 24" descr="A picture containing indoor, wall, photo&#10;&#10;Description generated with high confidence">
              <a:extLst>
                <a:ext uri="{FF2B5EF4-FFF2-40B4-BE49-F238E27FC236}">
                  <a16:creationId xmlns:a16="http://schemas.microsoft.com/office/drawing/2014/main" id="{F132BD3E-6E89-4B39-9586-2865F6CD1BD0}"/>
                </a:ext>
              </a:extLst>
            </p:cNvPr>
            <p:cNvPicPr>
              <a:picLocks noChangeAspect="1"/>
            </p:cNvPicPr>
            <p:nvPr/>
          </p:nvPicPr>
          <p:blipFill>
            <a:blip r:embed="rId13" cstate="hq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2641523" y="4860539"/>
              <a:ext cx="655660" cy="649103"/>
            </a:xfrm>
            <a:prstGeom prst="rect">
              <a:avLst/>
            </a:prstGeom>
          </p:spPr>
        </p:pic>
      </p:grpSp>
      <p:sp>
        <p:nvSpPr>
          <p:cNvPr id="28" name="TextBox 27">
            <a:extLst>
              <a:ext uri="{FF2B5EF4-FFF2-40B4-BE49-F238E27FC236}">
                <a16:creationId xmlns:a16="http://schemas.microsoft.com/office/drawing/2014/main" id="{6BACD70D-049E-4E5F-AED7-7B148C457735}"/>
              </a:ext>
            </a:extLst>
          </p:cNvPr>
          <p:cNvSpPr txBox="1"/>
          <p:nvPr/>
        </p:nvSpPr>
        <p:spPr>
          <a:xfrm>
            <a:off x="11067750" y="223571"/>
            <a:ext cx="1124250" cy="646331"/>
          </a:xfrm>
          <a:prstGeom prst="rect">
            <a:avLst/>
          </a:prstGeom>
          <a:noFill/>
        </p:spPr>
        <p:txBody>
          <a:bodyPr wrap="square" rtlCol="0">
            <a:spAutoFit/>
          </a:bodyPr>
          <a:lstStyle/>
          <a:p>
            <a:pPr algn="ctr"/>
            <a:r>
              <a:rPr lang="en-US" b="1" dirty="0"/>
              <a:t>OTHER</a:t>
            </a:r>
          </a:p>
          <a:p>
            <a:pPr algn="ctr"/>
            <a:r>
              <a:rPr lang="en-US" b="1" dirty="0"/>
              <a:t>BENEFITS</a:t>
            </a:r>
          </a:p>
        </p:txBody>
      </p:sp>
    </p:spTree>
    <p:extLst>
      <p:ext uri="{BB962C8B-B14F-4D97-AF65-F5344CB8AC3E}">
        <p14:creationId xmlns:p14="http://schemas.microsoft.com/office/powerpoint/2010/main" val="3677692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A picture containing grass, outdoor, sky, nature&#10;&#10;Description generated with very high confidence">
            <a:extLst>
              <a:ext uri="{FF2B5EF4-FFF2-40B4-BE49-F238E27FC236}">
                <a16:creationId xmlns:a16="http://schemas.microsoft.com/office/drawing/2014/main" id="{E62140FE-8886-4448-AD93-98619DAA30AA}"/>
              </a:ext>
            </a:extLst>
          </p:cNvPr>
          <p:cNvPicPr>
            <a:picLocks noChangeAspect="1"/>
          </p:cNvPicPr>
          <p:nvPr/>
        </p:nvPicPr>
        <p:blipFill>
          <a:blip r:embed="rId2"/>
          <a:stretch>
            <a:fillRect/>
          </a:stretch>
        </p:blipFill>
        <p:spPr>
          <a:xfrm>
            <a:off x="4550" y="4866"/>
            <a:ext cx="12182900" cy="2753940"/>
          </a:xfrm>
          <a:prstGeom prst="rect">
            <a:avLst/>
          </a:prstGeom>
        </p:spPr>
      </p:pic>
      <p:sp>
        <p:nvSpPr>
          <p:cNvPr id="6" name="Title 5">
            <a:extLst>
              <a:ext uri="{FF2B5EF4-FFF2-40B4-BE49-F238E27FC236}">
                <a16:creationId xmlns:a16="http://schemas.microsoft.com/office/drawing/2014/main" id="{DB756BA7-964F-4C3B-BA4E-D2A3D24EE151}"/>
              </a:ext>
            </a:extLst>
          </p:cNvPr>
          <p:cNvSpPr>
            <a:spLocks noGrp="1"/>
          </p:cNvSpPr>
          <p:nvPr>
            <p:ph type="title"/>
          </p:nvPr>
        </p:nvSpPr>
        <p:spPr>
          <a:xfrm>
            <a:off x="485633" y="1479692"/>
            <a:ext cx="10515600" cy="1325563"/>
          </a:xfrm>
        </p:spPr>
        <p:txBody>
          <a:bodyPr/>
          <a:lstStyle/>
          <a:p>
            <a:r>
              <a:rPr lang="en-US" b="1" dirty="0"/>
              <a:t>Why Ecosystem Services? </a:t>
            </a:r>
            <a:endParaRPr lang="en-US" b="1" dirty="0">
              <a:cs typeface="Calibri Light"/>
            </a:endParaRPr>
          </a:p>
        </p:txBody>
      </p:sp>
      <p:sp>
        <p:nvSpPr>
          <p:cNvPr id="7" name="Content Placeholder 6">
            <a:extLst>
              <a:ext uri="{FF2B5EF4-FFF2-40B4-BE49-F238E27FC236}">
                <a16:creationId xmlns:a16="http://schemas.microsoft.com/office/drawing/2014/main" id="{8C2CC484-FC47-42D1-A98E-654086E158B4}"/>
              </a:ext>
            </a:extLst>
          </p:cNvPr>
          <p:cNvSpPr>
            <a:spLocks noGrp="1"/>
          </p:cNvSpPr>
          <p:nvPr>
            <p:ph idx="1"/>
          </p:nvPr>
        </p:nvSpPr>
        <p:spPr>
          <a:xfrm>
            <a:off x="485633" y="3122162"/>
            <a:ext cx="9492018" cy="4351338"/>
          </a:xfrm>
        </p:spPr>
        <p:txBody>
          <a:bodyPr vert="horz" lIns="91440" tIns="45720" rIns="91440" bIns="45720" rtlCol="0" anchor="t">
            <a:normAutofit/>
          </a:bodyPr>
          <a:lstStyle/>
          <a:p>
            <a:r>
              <a:rPr lang="en-US" dirty="0"/>
              <a:t>Decades of research and demonstration on the subject </a:t>
            </a:r>
          </a:p>
          <a:p>
            <a:r>
              <a:rPr lang="en-US" dirty="0"/>
              <a:t>U.S. Executive Offices of the President released a memo “Incorporating Ecosystem Services into Federal Decision Making” by the end of 2016</a:t>
            </a:r>
          </a:p>
          <a:p>
            <a:r>
              <a:rPr lang="en-US" dirty="0"/>
              <a:t>More recent push for consistency throughout the NERRS </a:t>
            </a:r>
            <a:endParaRPr lang="en-US" dirty="0">
              <a:cs typeface="Calibri"/>
            </a:endParaRPr>
          </a:p>
          <a:p>
            <a:r>
              <a:rPr lang="en-US" dirty="0"/>
              <a:t>ESCM here to help!</a:t>
            </a:r>
            <a:endParaRPr lang="en-US" dirty="0">
              <a:cs typeface="Calibri"/>
            </a:endParaRPr>
          </a:p>
        </p:txBody>
      </p:sp>
      <p:sp>
        <p:nvSpPr>
          <p:cNvPr id="5" name="Slide Number Placeholder 4">
            <a:extLst>
              <a:ext uri="{FF2B5EF4-FFF2-40B4-BE49-F238E27FC236}">
                <a16:creationId xmlns:a16="http://schemas.microsoft.com/office/drawing/2014/main" id="{9A970CC7-EE43-4B18-AADD-100AD6E930F2}"/>
              </a:ext>
            </a:extLst>
          </p:cNvPr>
          <p:cNvSpPr>
            <a:spLocks noGrp="1"/>
          </p:cNvSpPr>
          <p:nvPr>
            <p:ph type="sldNum" sz="quarter" idx="12"/>
          </p:nvPr>
        </p:nvSpPr>
        <p:spPr/>
        <p:txBody>
          <a:bodyPr/>
          <a:lstStyle/>
          <a:p>
            <a:fld id="{9DBF6DF7-E067-4651-8119-D28EA1806B9E}" type="slidenum">
              <a:rPr lang="en-US" smtClean="0"/>
              <a:t>9</a:t>
            </a:fld>
            <a:endParaRPr lang="en-US"/>
          </a:p>
        </p:txBody>
      </p:sp>
    </p:spTree>
    <p:extLst>
      <p:ext uri="{BB962C8B-B14F-4D97-AF65-F5344CB8AC3E}">
        <p14:creationId xmlns:p14="http://schemas.microsoft.com/office/powerpoint/2010/main" val="3662124438"/>
      </p:ext>
    </p:extLst>
  </p:cSld>
  <p:clrMapOvr>
    <a:masterClrMapping/>
  </p:clrMapOvr>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1549</TotalTime>
  <Words>512</Words>
  <Application>Microsoft Office PowerPoint</Application>
  <PresentationFormat>Widescreen</PresentationFormat>
  <Paragraphs>99</Paragraphs>
  <Slides>16</Slides>
  <Notes>13</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OYSTER REEF ECOSYSTEM SERVICES </vt:lpstr>
      <vt:lpstr>Contents</vt:lpstr>
      <vt:lpstr>Introduction and Background </vt:lpstr>
      <vt:lpstr>Ecosystem Services  (AKA Nature’s Benefits)</vt:lpstr>
      <vt:lpstr>Economic Benefits</vt:lpstr>
      <vt:lpstr>Natural Benefits </vt:lpstr>
      <vt:lpstr>Natural Restoration Benefits</vt:lpstr>
      <vt:lpstr>PowerPoint Presentation</vt:lpstr>
      <vt:lpstr>Why Ecosystem Services? </vt:lpstr>
      <vt:lpstr>Service Mapping  </vt:lpstr>
      <vt:lpstr>Oyster Ecosystem Services Conceptual Models</vt:lpstr>
      <vt:lpstr>PowerPoint Presentation</vt:lpstr>
      <vt:lpstr>PowerPoint Presentation</vt:lpstr>
      <vt:lpstr>PowerPoint Presentation</vt:lpstr>
      <vt:lpstr>PowerPoint Presentation</vt:lpstr>
      <vt:lpstr>Discussion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OYSTER REEF ECOSYSTEM SERVICES </dc:title>
  <dc:creator>natalie rodriguez</dc:creator>
  <cp:lastModifiedBy>Rachel Karasik</cp:lastModifiedBy>
  <cp:revision>100</cp:revision>
  <dcterms:created xsi:type="dcterms:W3CDTF">2019-06-20T16:22:53Z</dcterms:created>
  <dcterms:modified xsi:type="dcterms:W3CDTF">2019-07-26T13:08:22Z</dcterms:modified>
</cp:coreProperties>
</file>