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9" r:id="rId2"/>
    <p:sldId id="260" r:id="rId3"/>
    <p:sldId id="257" r:id="rId4"/>
    <p:sldId id="262" r:id="rId5"/>
    <p:sldId id="263" r:id="rId6"/>
    <p:sldId id="256" r:id="rId7"/>
    <p:sldId id="258" r:id="rId8"/>
    <p:sldId id="265"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2"/>
    <p:restoredTop sz="86519"/>
  </p:normalViewPr>
  <p:slideViewPr>
    <p:cSldViewPr snapToGrid="0" snapToObjects="1" showGuides="1">
      <p:cViewPr varScale="1">
        <p:scale>
          <a:sx n="72" d="100"/>
          <a:sy n="72" d="100"/>
        </p:scale>
        <p:origin x="96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F13FE-B386-EF4E-AEED-1F8D794DD893}" type="datetimeFigureOut">
              <a:rPr lang="en-US" smtClean="0"/>
              <a:t>10/13/20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EF4EA-152F-F142-AD27-39F962F9820E}" type="slidenum">
              <a:rPr lang="en-US" smtClean="0"/>
              <a:t>‹#›</a:t>
            </a:fld>
            <a:endParaRPr lang="en-US"/>
          </a:p>
        </p:txBody>
      </p:sp>
    </p:spTree>
    <p:extLst>
      <p:ext uri="{BB962C8B-B14F-4D97-AF65-F5344CB8AC3E}">
        <p14:creationId xmlns:p14="http://schemas.microsoft.com/office/powerpoint/2010/main" val="1088330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t>
            </a:r>
            <a:r>
              <a:rPr lang="en-US"/>
              <a:t>three farms at </a:t>
            </a:r>
            <a:r>
              <a:rPr lang="en-US" dirty="0"/>
              <a:t>beginning of project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EEF4EA-152F-F142-AD27-39F962F9820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408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Farms 1 and 2 - </a:t>
            </a:r>
            <a:r>
              <a:rPr lang="en-US" dirty="0" err="1"/>
              <a:t>Masonboro</a:t>
            </a:r>
            <a:endParaRPr lang="en-US" dirty="0"/>
          </a:p>
        </p:txBody>
      </p:sp>
      <p:sp>
        <p:nvSpPr>
          <p:cNvPr id="4" name="Slide Number Placeholder 3"/>
          <p:cNvSpPr>
            <a:spLocks noGrp="1"/>
          </p:cNvSpPr>
          <p:nvPr>
            <p:ph type="sldNum" sz="quarter" idx="5"/>
          </p:nvPr>
        </p:nvSpPr>
        <p:spPr/>
        <p:txBody>
          <a:bodyPr/>
          <a:lstStyle/>
          <a:p>
            <a:fld id="{C3EEF4EA-152F-F142-AD27-39F962F9820E}" type="slidenum">
              <a:rPr lang="en-US" smtClean="0"/>
              <a:t>6</a:t>
            </a:fld>
            <a:endParaRPr lang="en-US"/>
          </a:p>
        </p:txBody>
      </p:sp>
    </p:spTree>
    <p:extLst>
      <p:ext uri="{BB962C8B-B14F-4D97-AF65-F5344CB8AC3E}">
        <p14:creationId xmlns:p14="http://schemas.microsoft.com/office/powerpoint/2010/main" val="3608768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Farm 3 – New River</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3EEF4EA-152F-F142-AD27-39F962F9820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3951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BF0097D-974A-AB47-B7DA-B5CD6DAD13FA}" type="datetimeFigureOut">
              <a:rPr lang="en-US" smtClean="0"/>
              <a:t>10/13/20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F0097D-974A-AB47-B7DA-B5CD6DAD13FA}" type="datetimeFigureOut">
              <a:rPr lang="en-US" smtClean="0"/>
              <a:t>10/13/20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F0097D-974A-AB47-B7DA-B5CD6DAD13FA}" type="datetimeFigureOut">
              <a:rPr lang="en-US" smtClean="0"/>
              <a:t>10/13/20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F0097D-974A-AB47-B7DA-B5CD6DAD13FA}" type="datetimeFigureOut">
              <a:rPr lang="en-US" smtClean="0"/>
              <a:t>10/13/20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F0097D-974A-AB47-B7DA-B5CD6DAD13FA}" type="datetimeFigureOut">
              <a:rPr lang="en-US" smtClean="0"/>
              <a:t>10/13/20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F0097D-974A-AB47-B7DA-B5CD6DAD13FA}" type="datetimeFigureOut">
              <a:rPr lang="en-US" smtClean="0"/>
              <a:t>10/13/20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F0097D-974A-AB47-B7DA-B5CD6DAD13FA}" type="datetimeFigureOut">
              <a:rPr lang="en-US" smtClean="0"/>
              <a:t>10/13/20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F0097D-974A-AB47-B7DA-B5CD6DAD13FA}" type="datetimeFigureOut">
              <a:rPr lang="en-US" smtClean="0"/>
              <a:t>10/13/20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0097D-974A-AB47-B7DA-B5CD6DAD13FA}" type="datetimeFigureOut">
              <a:rPr lang="en-US" smtClean="0"/>
              <a:t>10/13/20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0097D-974A-AB47-B7DA-B5CD6DAD13FA}" type="datetimeFigureOut">
              <a:rPr lang="en-US" smtClean="0"/>
              <a:t>10/13/20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0097D-974A-AB47-B7DA-B5CD6DAD13FA}" type="datetimeFigureOut">
              <a:rPr lang="en-US" smtClean="0"/>
              <a:t>10/13/20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A2129-E523-E241-8AA0-3C3DC08E4E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0097D-974A-AB47-B7DA-B5CD6DAD13FA}" type="datetimeFigureOut">
              <a:rPr lang="en-US" smtClean="0"/>
              <a:t>10/13/20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A2129-E523-E241-8AA0-3C3DC08E4E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errssciencecollaborative.org/project/Darrow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0A68-3A89-B74A-9C67-6C54AFA4BB7B}"/>
              </a:ext>
            </a:extLst>
          </p:cNvPr>
          <p:cNvSpPr>
            <a:spLocks noGrp="1"/>
          </p:cNvSpPr>
          <p:nvPr>
            <p:ph type="title"/>
          </p:nvPr>
        </p:nvSpPr>
        <p:spPr>
          <a:xfrm>
            <a:off x="457200" y="274637"/>
            <a:ext cx="8229600" cy="1823103"/>
          </a:xfrm>
        </p:spPr>
        <p:txBody>
          <a:bodyPr>
            <a:normAutofit fontScale="90000"/>
          </a:bodyPr>
          <a:lstStyle/>
          <a:p>
            <a:r>
              <a:rPr lang="en-US" sz="2400" b="1" dirty="0" err="1"/>
              <a:t>ShARES</a:t>
            </a:r>
            <a:br>
              <a:rPr lang="en-US" sz="2400" dirty="0"/>
            </a:br>
            <a:r>
              <a:rPr lang="en-US" sz="2400" dirty="0"/>
              <a:t>Shellfish Aquaculture in Reserves: Ecosystem Services</a:t>
            </a:r>
            <a:br>
              <a:rPr lang="en-US" sz="2400" dirty="0"/>
            </a:br>
            <a:br>
              <a:rPr lang="en-US" sz="2400" dirty="0"/>
            </a:br>
            <a:r>
              <a:rPr lang="en-US" sz="2400" dirty="0"/>
              <a:t>Decision-Support Tool for Shellfish Aquaculture Siting in a Coastal Reserve</a:t>
            </a:r>
          </a:p>
        </p:txBody>
      </p:sp>
      <p:sp>
        <p:nvSpPr>
          <p:cNvPr id="3" name="Content Placeholder 2">
            <a:extLst>
              <a:ext uri="{FF2B5EF4-FFF2-40B4-BE49-F238E27FC236}">
                <a16:creationId xmlns:a16="http://schemas.microsoft.com/office/drawing/2014/main" id="{E96C4192-D67C-0741-AFF7-004EF60E2A2A}"/>
              </a:ext>
            </a:extLst>
          </p:cNvPr>
          <p:cNvSpPr>
            <a:spLocks noGrp="1"/>
          </p:cNvSpPr>
          <p:nvPr>
            <p:ph idx="1"/>
          </p:nvPr>
        </p:nvSpPr>
        <p:spPr>
          <a:xfrm>
            <a:off x="457200" y="2635624"/>
            <a:ext cx="8229600" cy="3490539"/>
          </a:xfrm>
        </p:spPr>
        <p:txBody>
          <a:bodyPr>
            <a:noAutofit/>
          </a:bodyPr>
          <a:lstStyle/>
          <a:p>
            <a:pPr marL="0" indent="0" algn="just">
              <a:buNone/>
            </a:pPr>
            <a:r>
              <a:rPr lang="en-US" sz="2000" b="1" dirty="0"/>
              <a:t>Background</a:t>
            </a:r>
          </a:p>
          <a:p>
            <a:pPr marL="0" indent="0" algn="just">
              <a:buNone/>
            </a:pPr>
            <a:r>
              <a:rPr lang="en-US" sz="2000" dirty="0"/>
              <a:t>This project evaluated the potential ecosystem services and/or impacts of the developing shellfish industry with the goal of providing decision support for siting of shellfish aquaculture within the North Carolina National Estuarine Research Reserve specifically, and for North Carolina more generally. The Science Team sought input from end users, including reserve managers, state agencies, and shellfish farmers, to develop the framework for a decision-support tool, refine the list of parameters and criteria, and decide on study sites.  This group of end users and other stakeholders was updated through semi-annual meetings and newsletters and asked to provide feedback as data products were developed and refined. </a:t>
            </a:r>
          </a:p>
        </p:txBody>
      </p:sp>
    </p:spTree>
    <p:extLst>
      <p:ext uri="{BB962C8B-B14F-4D97-AF65-F5344CB8AC3E}">
        <p14:creationId xmlns:p14="http://schemas.microsoft.com/office/powerpoint/2010/main" val="208595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8832A9-4666-0F40-84FB-7BA81A5BF48C}"/>
              </a:ext>
            </a:extLst>
          </p:cNvPr>
          <p:cNvSpPr>
            <a:spLocks noGrp="1"/>
          </p:cNvSpPr>
          <p:nvPr>
            <p:ph idx="1"/>
          </p:nvPr>
        </p:nvSpPr>
        <p:spPr>
          <a:xfrm>
            <a:off x="457200" y="381001"/>
            <a:ext cx="8229600" cy="4525963"/>
          </a:xfrm>
        </p:spPr>
        <p:txBody>
          <a:bodyPr>
            <a:noAutofit/>
          </a:bodyPr>
          <a:lstStyle/>
          <a:p>
            <a:pPr marL="0" indent="0" algn="just">
              <a:buNone/>
            </a:pPr>
            <a:r>
              <a:rPr lang="en-US" sz="2000" b="1" dirty="0"/>
              <a:t>Tool Development</a:t>
            </a:r>
            <a:endParaRPr lang="en-US" sz="2000" dirty="0"/>
          </a:p>
          <a:p>
            <a:pPr marL="0" indent="0" algn="just">
              <a:buNone/>
            </a:pPr>
            <a:r>
              <a:rPr lang="en-US" sz="2000" dirty="0"/>
              <a:t>Our initial decision-support framework was adapted from an aquaculture site-selection tool developed by Silva et al. (2011). Stage 1 factors (Geographic and Legal Constraints, Use Conflicts) were already being considered in state aquaculture siting decisions, but may not have been sufficient for siting of shellfish within a Reserve. The leases within the </a:t>
            </a:r>
            <a:r>
              <a:rPr lang="en-US" sz="2000" dirty="0" err="1"/>
              <a:t>Masonboro</a:t>
            </a:r>
            <a:r>
              <a:rPr lang="en-US" sz="2000" dirty="0"/>
              <a:t> NCNERR were approved in 2015 by the NC Division of Marine Fisheries (DMF) and thus, seemed to have passed through the Stage 1 criteria (green checkmarks). Stage 2 factors (Effects on Wild Resource, Water and Sediment Environment, Ecology (Habitat), and Growth/Survival of cultured shellfish) were not yet being considered in siting decisions, but based on consensus-building exercises from initial Stakeholder Meetings, were identified by the Stakeholder Group as being important for consideration of siting within a Reserve. The Science Team proposed to collect data from these categories since effects were unknown (purple question marks). In Stage 3, these data could be used to drive a model of farm-scale productivity and carrying capacity, to determine whether sites were likely to be productive and profitable. This would allow end users to decide whether shellfish production and ecosystem services of an individual lease outweighed environmental concerns.</a:t>
            </a:r>
          </a:p>
          <a:p>
            <a:pPr marL="0" indent="0" algn="just">
              <a:buNone/>
            </a:pPr>
            <a:endParaRPr lang="en-US" sz="2000" dirty="0"/>
          </a:p>
          <a:p>
            <a:pPr marL="0" indent="0" algn="just">
              <a:buNone/>
            </a:pPr>
            <a:endParaRPr lang="en-US" sz="2000" dirty="0"/>
          </a:p>
        </p:txBody>
      </p:sp>
    </p:spTree>
    <p:extLst>
      <p:ext uri="{BB962C8B-B14F-4D97-AF65-F5344CB8AC3E}">
        <p14:creationId xmlns:p14="http://schemas.microsoft.com/office/powerpoint/2010/main" val="368180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504" y="0"/>
            <a:ext cx="5304146" cy="672834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4"/>
          <p:cNvSpPr/>
          <p:nvPr/>
        </p:nvSpPr>
        <p:spPr>
          <a:xfrm>
            <a:off x="1801504" y="2190750"/>
            <a:ext cx="5304146" cy="24765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Parallelogram 5"/>
          <p:cNvSpPr/>
          <p:nvPr/>
        </p:nvSpPr>
        <p:spPr>
          <a:xfrm>
            <a:off x="2180290" y="263840"/>
            <a:ext cx="1297238" cy="577246"/>
          </a:xfrm>
          <a:prstGeom prst="parallelogram">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Parallelogram 6"/>
          <p:cNvSpPr/>
          <p:nvPr/>
        </p:nvSpPr>
        <p:spPr>
          <a:xfrm>
            <a:off x="2217959" y="1140136"/>
            <a:ext cx="1297238" cy="577246"/>
          </a:xfrm>
          <a:prstGeom prst="parallelogram">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Parallelogram 8"/>
          <p:cNvSpPr/>
          <p:nvPr/>
        </p:nvSpPr>
        <p:spPr>
          <a:xfrm>
            <a:off x="2217959" y="2937539"/>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ectangle 11"/>
          <p:cNvSpPr/>
          <p:nvPr/>
        </p:nvSpPr>
        <p:spPr>
          <a:xfrm>
            <a:off x="5953202" y="101675"/>
            <a:ext cx="1064822" cy="1054213"/>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4039589" y="218070"/>
            <a:ext cx="1064822"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Parallelogram 14"/>
          <p:cNvSpPr/>
          <p:nvPr/>
        </p:nvSpPr>
        <p:spPr>
          <a:xfrm>
            <a:off x="2217959" y="2373121"/>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Parallelogram 15"/>
          <p:cNvSpPr/>
          <p:nvPr/>
        </p:nvSpPr>
        <p:spPr>
          <a:xfrm>
            <a:off x="2217959" y="3467484"/>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Parallelogram 16"/>
          <p:cNvSpPr/>
          <p:nvPr/>
        </p:nvSpPr>
        <p:spPr>
          <a:xfrm>
            <a:off x="2217959" y="4092022"/>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Rectangle 17"/>
          <p:cNvSpPr/>
          <p:nvPr/>
        </p:nvSpPr>
        <p:spPr>
          <a:xfrm>
            <a:off x="4039589" y="2280547"/>
            <a:ext cx="1064822" cy="571823"/>
          </a:xfrm>
          <a:prstGeom prst="rect">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ectangle 18"/>
          <p:cNvSpPr/>
          <p:nvPr/>
        </p:nvSpPr>
        <p:spPr>
          <a:xfrm>
            <a:off x="5862937" y="2280547"/>
            <a:ext cx="1064822" cy="525658"/>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Rectangle 19"/>
          <p:cNvSpPr/>
          <p:nvPr/>
        </p:nvSpPr>
        <p:spPr>
          <a:xfrm>
            <a:off x="3795835" y="3198405"/>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Rectangle 20"/>
          <p:cNvSpPr/>
          <p:nvPr/>
        </p:nvSpPr>
        <p:spPr>
          <a:xfrm>
            <a:off x="3781458" y="3642672"/>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Rectangle 21"/>
          <p:cNvSpPr/>
          <p:nvPr/>
        </p:nvSpPr>
        <p:spPr>
          <a:xfrm>
            <a:off x="3781458" y="4129046"/>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Diamond 24"/>
          <p:cNvSpPr/>
          <p:nvPr/>
        </p:nvSpPr>
        <p:spPr>
          <a:xfrm>
            <a:off x="6010475" y="3854708"/>
            <a:ext cx="917284" cy="56931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Diamond 25"/>
          <p:cNvSpPr/>
          <p:nvPr/>
        </p:nvSpPr>
        <p:spPr>
          <a:xfrm>
            <a:off x="4098981" y="1148072"/>
            <a:ext cx="917284" cy="56931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Diamond 26"/>
          <p:cNvSpPr/>
          <p:nvPr/>
        </p:nvSpPr>
        <p:spPr>
          <a:xfrm>
            <a:off x="3264949" y="5598133"/>
            <a:ext cx="1019915" cy="79246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Rectangle 28"/>
          <p:cNvSpPr/>
          <p:nvPr/>
        </p:nvSpPr>
        <p:spPr>
          <a:xfrm>
            <a:off x="5849111" y="5139883"/>
            <a:ext cx="1098445" cy="1250710"/>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TextBox 31"/>
          <p:cNvSpPr txBox="1"/>
          <p:nvPr/>
        </p:nvSpPr>
        <p:spPr>
          <a:xfrm>
            <a:off x="2220269" y="384829"/>
            <a:ext cx="1257259"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Legal constraints</a:t>
            </a:r>
          </a:p>
        </p:txBody>
      </p:sp>
      <p:sp>
        <p:nvSpPr>
          <p:cNvPr id="33" name="TextBox 32"/>
          <p:cNvSpPr txBox="1"/>
          <p:nvPr/>
        </p:nvSpPr>
        <p:spPr>
          <a:xfrm>
            <a:off x="2309255" y="1294388"/>
            <a:ext cx="1064878"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Use conflicts</a:t>
            </a:r>
          </a:p>
        </p:txBody>
      </p:sp>
      <p:sp>
        <p:nvSpPr>
          <p:cNvPr id="34" name="TextBox 33"/>
          <p:cNvSpPr txBox="1"/>
          <p:nvPr/>
        </p:nvSpPr>
        <p:spPr>
          <a:xfrm>
            <a:off x="4121120" y="1229350"/>
            <a:ext cx="8724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Suitable areas</a:t>
            </a:r>
          </a:p>
        </p:txBody>
      </p:sp>
      <p:sp>
        <p:nvSpPr>
          <p:cNvPr id="35" name="TextBox 34"/>
          <p:cNvSpPr txBox="1"/>
          <p:nvPr/>
        </p:nvSpPr>
        <p:spPr>
          <a:xfrm>
            <a:off x="3975450" y="180782"/>
            <a:ext cx="119634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Geographic constraints </a:t>
            </a:r>
          </a:p>
        </p:txBody>
      </p:sp>
      <p:sp>
        <p:nvSpPr>
          <p:cNvPr id="36" name="TextBox 35"/>
          <p:cNvSpPr txBox="1"/>
          <p:nvPr/>
        </p:nvSpPr>
        <p:spPr>
          <a:xfrm>
            <a:off x="5915947" y="140225"/>
            <a:ext cx="1196347" cy="101566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GIS Siting Tool (</a:t>
            </a:r>
            <a:r>
              <a:rPr kumimoji="0" lang="en-US" sz="1200" b="0" i="1" u="none" strike="noStrike" kern="1200" cap="none" spc="0" normalizeH="0" baseline="0" noProof="0" dirty="0">
                <a:ln>
                  <a:noFill/>
                </a:ln>
                <a:solidFill>
                  <a:prstClr val="black"/>
                </a:solidFill>
                <a:effectLst/>
                <a:uLnTx/>
                <a:uFillTx/>
                <a:latin typeface="Calibri"/>
                <a:ea typeface="+mn-ea"/>
                <a:cs typeface="+mn-cs"/>
              </a:rPr>
              <a:t>e.g. </a:t>
            </a:r>
            <a:r>
              <a:rPr kumimoji="0" lang="en-US" sz="1200" b="0" i="0" u="none" strike="noStrike" kern="1200" cap="none" spc="0" normalizeH="0" baseline="0" noProof="0" dirty="0">
                <a:ln>
                  <a:noFill/>
                </a:ln>
                <a:solidFill>
                  <a:prstClr val="black"/>
                </a:solidFill>
                <a:effectLst/>
                <a:uLnTx/>
                <a:uFillTx/>
                <a:latin typeface="Calibri"/>
                <a:ea typeface="+mn-ea"/>
                <a:cs typeface="+mn-cs"/>
              </a:rPr>
              <a:t>Bottom type, depth, existing aquaculture)</a:t>
            </a:r>
          </a:p>
        </p:txBody>
      </p:sp>
      <p:sp>
        <p:nvSpPr>
          <p:cNvPr id="38" name="TextBox 37"/>
          <p:cNvSpPr txBox="1"/>
          <p:nvPr/>
        </p:nvSpPr>
        <p:spPr>
          <a:xfrm>
            <a:off x="4098981" y="2240030"/>
            <a:ext cx="1000624"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Experimental &amp; Historical Data</a:t>
            </a:r>
          </a:p>
        </p:txBody>
      </p:sp>
      <p:sp>
        <p:nvSpPr>
          <p:cNvPr id="39" name="TextBox 38"/>
          <p:cNvSpPr txBox="1"/>
          <p:nvPr/>
        </p:nvSpPr>
        <p:spPr>
          <a:xfrm>
            <a:off x="3693825" y="3136176"/>
            <a:ext cx="100709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Water quality</a:t>
            </a:r>
          </a:p>
        </p:txBody>
      </p:sp>
      <p:sp>
        <p:nvSpPr>
          <p:cNvPr id="40" name="TextBox 39"/>
          <p:cNvSpPr txBox="1"/>
          <p:nvPr/>
        </p:nvSpPr>
        <p:spPr>
          <a:xfrm>
            <a:off x="3711577" y="3568647"/>
            <a:ext cx="92701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Sediment quality</a:t>
            </a:r>
          </a:p>
        </p:txBody>
      </p:sp>
      <p:sp>
        <p:nvSpPr>
          <p:cNvPr id="41" name="TextBox 40"/>
          <p:cNvSpPr txBox="1"/>
          <p:nvPr/>
        </p:nvSpPr>
        <p:spPr>
          <a:xfrm>
            <a:off x="3709931" y="4096244"/>
            <a:ext cx="92701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Ecological quality</a:t>
            </a:r>
          </a:p>
        </p:txBody>
      </p:sp>
      <p:sp>
        <p:nvSpPr>
          <p:cNvPr id="42" name="TextBox 41"/>
          <p:cNvSpPr txBox="1"/>
          <p:nvPr/>
        </p:nvSpPr>
        <p:spPr>
          <a:xfrm>
            <a:off x="6034313" y="3943043"/>
            <a:ext cx="8724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Suitable areas</a:t>
            </a:r>
          </a:p>
        </p:txBody>
      </p:sp>
      <p:sp>
        <p:nvSpPr>
          <p:cNvPr id="44" name="TextBox 43"/>
          <p:cNvSpPr txBox="1"/>
          <p:nvPr/>
        </p:nvSpPr>
        <p:spPr>
          <a:xfrm>
            <a:off x="5924590" y="2206039"/>
            <a:ext cx="1000624"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Multi-layer factor generation</a:t>
            </a:r>
          </a:p>
        </p:txBody>
      </p:sp>
      <p:sp>
        <p:nvSpPr>
          <p:cNvPr id="50" name="TextBox 49"/>
          <p:cNvSpPr txBox="1"/>
          <p:nvPr/>
        </p:nvSpPr>
        <p:spPr>
          <a:xfrm>
            <a:off x="4539214" y="5530456"/>
            <a:ext cx="1000624" cy="830997"/>
          </a:xfrm>
          <a:prstGeom prst="rect">
            <a:avLst/>
          </a:prstGeom>
          <a:solidFill>
            <a:schemeClr val="accent1">
              <a:lumMod val="40000"/>
              <a:lumOff val="60000"/>
            </a:schemeClr>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Farm-scale carrying capacity model</a:t>
            </a:r>
          </a:p>
        </p:txBody>
      </p:sp>
      <p:sp>
        <p:nvSpPr>
          <p:cNvPr id="51" name="TextBox 50"/>
          <p:cNvSpPr txBox="1"/>
          <p:nvPr/>
        </p:nvSpPr>
        <p:spPr>
          <a:xfrm>
            <a:off x="5824475" y="5431122"/>
            <a:ext cx="118025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Extraction of environmental driver data in suitable areas</a:t>
            </a:r>
          </a:p>
        </p:txBody>
      </p:sp>
      <p:sp>
        <p:nvSpPr>
          <p:cNvPr id="52" name="TextBox 51"/>
          <p:cNvSpPr txBox="1"/>
          <p:nvPr/>
        </p:nvSpPr>
        <p:spPr>
          <a:xfrm>
            <a:off x="3345062" y="5777293"/>
            <a:ext cx="8724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Production feasibility</a:t>
            </a:r>
          </a:p>
        </p:txBody>
      </p:sp>
      <p:sp>
        <p:nvSpPr>
          <p:cNvPr id="53" name="TextBox 52"/>
          <p:cNvSpPr txBox="1"/>
          <p:nvPr/>
        </p:nvSpPr>
        <p:spPr>
          <a:xfrm>
            <a:off x="2113613" y="2426529"/>
            <a:ext cx="148648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Resource Effects</a:t>
            </a:r>
          </a:p>
        </p:txBody>
      </p:sp>
      <p:sp>
        <p:nvSpPr>
          <p:cNvPr id="54" name="TextBox 53"/>
          <p:cNvSpPr txBox="1"/>
          <p:nvPr/>
        </p:nvSpPr>
        <p:spPr>
          <a:xfrm>
            <a:off x="2141166" y="2892043"/>
            <a:ext cx="148648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Environmental Impacts</a:t>
            </a:r>
          </a:p>
        </p:txBody>
      </p:sp>
      <p:sp>
        <p:nvSpPr>
          <p:cNvPr id="55" name="TextBox 54"/>
          <p:cNvSpPr txBox="1"/>
          <p:nvPr/>
        </p:nvSpPr>
        <p:spPr>
          <a:xfrm>
            <a:off x="2141166" y="3509522"/>
            <a:ext cx="148648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Ecological Impacts</a:t>
            </a:r>
          </a:p>
        </p:txBody>
      </p:sp>
      <p:sp>
        <p:nvSpPr>
          <p:cNvPr id="56" name="TextBox 55"/>
          <p:cNvSpPr txBox="1"/>
          <p:nvPr/>
        </p:nvSpPr>
        <p:spPr>
          <a:xfrm>
            <a:off x="2124862" y="4139523"/>
            <a:ext cx="148648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Growth/survival</a:t>
            </a:r>
          </a:p>
        </p:txBody>
      </p:sp>
      <p:cxnSp>
        <p:nvCxnSpPr>
          <p:cNvPr id="10" name="Elbow Connector 9"/>
          <p:cNvCxnSpPr/>
          <p:nvPr/>
        </p:nvCxnSpPr>
        <p:spPr>
          <a:xfrm>
            <a:off x="5016265" y="1432727"/>
            <a:ext cx="1018048" cy="2696319"/>
          </a:xfrm>
          <a:prstGeom prst="bentConnector3">
            <a:avLst>
              <a:gd name="adj1" fmla="val 7547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72957" y="1687684"/>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YES</a:t>
            </a:r>
          </a:p>
        </p:txBody>
      </p:sp>
      <p:sp>
        <p:nvSpPr>
          <p:cNvPr id="58" name="TextBox 57"/>
          <p:cNvSpPr txBox="1"/>
          <p:nvPr/>
        </p:nvSpPr>
        <p:spPr>
          <a:xfrm>
            <a:off x="5600574" y="1109722"/>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NO</a:t>
            </a:r>
          </a:p>
        </p:txBody>
      </p:sp>
      <p:cxnSp>
        <p:nvCxnSpPr>
          <p:cNvPr id="60" name="Straight Arrow Connector 59"/>
          <p:cNvCxnSpPr>
            <a:stCxn id="26" idx="3"/>
          </p:cNvCxnSpPr>
          <p:nvPr/>
        </p:nvCxnSpPr>
        <p:spPr>
          <a:xfrm>
            <a:off x="5016265" y="1432727"/>
            <a:ext cx="994210"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25" idx="2"/>
          </p:cNvCxnSpPr>
          <p:nvPr/>
        </p:nvCxnSpPr>
        <p:spPr>
          <a:xfrm>
            <a:off x="6469117" y="4424018"/>
            <a:ext cx="0" cy="70062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6422830" y="4667250"/>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YES</a:t>
            </a:r>
          </a:p>
        </p:txBody>
      </p:sp>
      <p:cxnSp>
        <p:nvCxnSpPr>
          <p:cNvPr id="70" name="Elbow Connector 69"/>
          <p:cNvCxnSpPr/>
          <p:nvPr/>
        </p:nvCxnSpPr>
        <p:spPr>
          <a:xfrm rot="10800000" flipV="1">
            <a:off x="5710649" y="4359878"/>
            <a:ext cx="594618" cy="64140"/>
          </a:xfrm>
          <a:prstGeom prst="bentConnector3">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5907106" y="4352510"/>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NO</a:t>
            </a:r>
          </a:p>
        </p:txBody>
      </p:sp>
      <p:sp>
        <p:nvSpPr>
          <p:cNvPr id="73" name="TextBox 72"/>
          <p:cNvSpPr txBox="1"/>
          <p:nvPr/>
        </p:nvSpPr>
        <p:spPr>
          <a:xfrm>
            <a:off x="3766169" y="2896595"/>
            <a:ext cx="998446"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Calibri"/>
                <a:ea typeface="+mn-ea"/>
                <a:cs typeface="+mn-cs"/>
              </a:rPr>
              <a:t>Criteria:</a:t>
            </a:r>
          </a:p>
        </p:txBody>
      </p:sp>
      <p:cxnSp>
        <p:nvCxnSpPr>
          <p:cNvPr id="75" name="Straight Arrow Connector 74"/>
          <p:cNvCxnSpPr>
            <a:endCxn id="18" idx="1"/>
          </p:cNvCxnSpPr>
          <p:nvPr/>
        </p:nvCxnSpPr>
        <p:spPr>
          <a:xfrm>
            <a:off x="3477528" y="2566459"/>
            <a:ext cx="56206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3477528" y="4226711"/>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3479800" y="3123513"/>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468424" y="3630757"/>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V="1">
            <a:off x="3693825" y="2566459"/>
            <a:ext cx="17752" cy="166025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557623" y="3415803"/>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539214" y="3837226"/>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557623" y="4352510"/>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flipV="1">
            <a:off x="4788183" y="3415803"/>
            <a:ext cx="8876" cy="96330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a:off x="4572000" y="3415352"/>
            <a:ext cx="32559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a:endCxn id="25" idx="0"/>
          </p:cNvCxnSpPr>
          <p:nvPr/>
        </p:nvCxnSpPr>
        <p:spPr>
          <a:xfrm flipH="1">
            <a:off x="6469117" y="3356663"/>
            <a:ext cx="4992" cy="49804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a:off x="6463128" y="2806205"/>
            <a:ext cx="0" cy="22895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6043749" y="3079992"/>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5" name="TextBox 44"/>
          <p:cNvSpPr txBox="1"/>
          <p:nvPr/>
        </p:nvSpPr>
        <p:spPr>
          <a:xfrm>
            <a:off x="5973797" y="3049904"/>
            <a:ext cx="1000624" cy="461665"/>
          </a:xfrm>
          <a:prstGeom prst="rect">
            <a:avLst/>
          </a:prstGeom>
          <a:solidFill>
            <a:schemeClr val="accent3"/>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Factor suitability</a:t>
            </a:r>
          </a:p>
        </p:txBody>
      </p:sp>
      <p:cxnSp>
        <p:nvCxnSpPr>
          <p:cNvPr id="123" name="Straight Arrow Connector 122"/>
          <p:cNvCxnSpPr/>
          <p:nvPr/>
        </p:nvCxnSpPr>
        <p:spPr>
          <a:xfrm flipH="1">
            <a:off x="5556011"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6" name="Straight Arrow Connector 125"/>
          <p:cNvCxnSpPr/>
          <p:nvPr/>
        </p:nvCxnSpPr>
        <p:spPr>
          <a:xfrm flipH="1">
            <a:off x="4258692"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7" name="Straight Arrow Connector 126"/>
          <p:cNvCxnSpPr/>
          <p:nvPr/>
        </p:nvCxnSpPr>
        <p:spPr>
          <a:xfrm flipV="1">
            <a:off x="3777698" y="5324868"/>
            <a:ext cx="3760" cy="27326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3766169" y="5324868"/>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NO</a:t>
            </a:r>
          </a:p>
        </p:txBody>
      </p:sp>
      <p:cxnSp>
        <p:nvCxnSpPr>
          <p:cNvPr id="131" name="Straight Arrow Connector 130"/>
          <p:cNvCxnSpPr/>
          <p:nvPr/>
        </p:nvCxnSpPr>
        <p:spPr>
          <a:xfrm>
            <a:off x="3500427" y="360488"/>
            <a:ext cx="56206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3451865" y="1411135"/>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flipV="1">
            <a:off x="3668390" y="360488"/>
            <a:ext cx="17752" cy="10501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6" name="Straight Arrow Connector 135"/>
          <p:cNvCxnSpPr>
            <a:endCxn id="26" idx="0"/>
          </p:cNvCxnSpPr>
          <p:nvPr/>
        </p:nvCxnSpPr>
        <p:spPr>
          <a:xfrm flipH="1">
            <a:off x="4557623" y="590073"/>
            <a:ext cx="16001" cy="55799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9" name="Straight Arrow Connector 138"/>
          <p:cNvCxnSpPr/>
          <p:nvPr/>
        </p:nvCxnSpPr>
        <p:spPr>
          <a:xfrm flipH="1">
            <a:off x="5104411" y="360488"/>
            <a:ext cx="856347" cy="227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1859146" y="4976458"/>
            <a:ext cx="1127103" cy="1384995"/>
          </a:xfrm>
          <a:prstGeom prst="rect">
            <a:avLst/>
          </a:prstGeom>
          <a:solidFill>
            <a:schemeClr val="accent3"/>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Site Selection based 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Geographic</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Socioeconomic</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Environmental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Production</a:t>
            </a:r>
          </a:p>
        </p:txBody>
      </p:sp>
      <p:cxnSp>
        <p:nvCxnSpPr>
          <p:cNvPr id="142" name="Straight Arrow Connector 141"/>
          <p:cNvCxnSpPr/>
          <p:nvPr/>
        </p:nvCxnSpPr>
        <p:spPr>
          <a:xfrm flipH="1">
            <a:off x="2986249"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5539838" y="3324108"/>
            <a:ext cx="40495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897594" y="3269535"/>
            <a:ext cx="776165" cy="500279"/>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42"/>
          <p:cNvSpPr txBox="1"/>
          <p:nvPr/>
        </p:nvSpPr>
        <p:spPr>
          <a:xfrm>
            <a:off x="4797059" y="3198405"/>
            <a:ext cx="1000624"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Factor suitability ranges</a:t>
            </a:r>
          </a:p>
        </p:txBody>
      </p:sp>
      <p:sp>
        <p:nvSpPr>
          <p:cNvPr id="143" name="TextBox 142"/>
          <p:cNvSpPr txBox="1"/>
          <p:nvPr/>
        </p:nvSpPr>
        <p:spPr>
          <a:xfrm>
            <a:off x="2975701" y="5532447"/>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YES</a:t>
            </a:r>
          </a:p>
        </p:txBody>
      </p:sp>
      <p:sp>
        <p:nvSpPr>
          <p:cNvPr id="144" name="TextBox 143"/>
          <p:cNvSpPr txBox="1"/>
          <p:nvPr/>
        </p:nvSpPr>
        <p:spPr>
          <a:xfrm>
            <a:off x="1833632" y="1910687"/>
            <a:ext cx="107382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Stage 1</a:t>
            </a:r>
          </a:p>
        </p:txBody>
      </p:sp>
      <p:sp>
        <p:nvSpPr>
          <p:cNvPr id="145" name="TextBox 144"/>
          <p:cNvSpPr txBox="1"/>
          <p:nvPr/>
        </p:nvSpPr>
        <p:spPr>
          <a:xfrm>
            <a:off x="1772340" y="4369730"/>
            <a:ext cx="107382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Stage 2</a:t>
            </a:r>
          </a:p>
        </p:txBody>
      </p:sp>
      <p:sp>
        <p:nvSpPr>
          <p:cNvPr id="146" name="TextBox 145"/>
          <p:cNvSpPr txBox="1"/>
          <p:nvPr/>
        </p:nvSpPr>
        <p:spPr>
          <a:xfrm>
            <a:off x="1772340" y="6420569"/>
            <a:ext cx="107382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Stage 3</a:t>
            </a:r>
          </a:p>
        </p:txBody>
      </p:sp>
      <p:pic>
        <p:nvPicPr>
          <p:cNvPr id="3" name="Graphic 2" descr="Checkmark">
            <a:extLst>
              <a:ext uri="{FF2B5EF4-FFF2-40B4-BE49-F238E27FC236}">
                <a16:creationId xmlns:a16="http://schemas.microsoft.com/office/drawing/2014/main" id="{875F538E-E957-2B44-B6B6-8CA6FC305C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98349" y="202064"/>
            <a:ext cx="579375" cy="579375"/>
          </a:xfrm>
          <a:prstGeom prst="rect">
            <a:avLst/>
          </a:prstGeom>
        </p:spPr>
      </p:pic>
      <p:pic>
        <p:nvPicPr>
          <p:cNvPr id="90" name="Graphic 89" descr="Checkmark">
            <a:extLst>
              <a:ext uri="{FF2B5EF4-FFF2-40B4-BE49-F238E27FC236}">
                <a16:creationId xmlns:a16="http://schemas.microsoft.com/office/drawing/2014/main" id="{2C2B5F4E-8281-604B-94AB-44C34583EF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49337" y="113762"/>
            <a:ext cx="579375" cy="579375"/>
          </a:xfrm>
          <a:prstGeom prst="rect">
            <a:avLst/>
          </a:prstGeom>
        </p:spPr>
      </p:pic>
      <p:pic>
        <p:nvPicPr>
          <p:cNvPr id="91" name="Graphic 90" descr="Checkmark">
            <a:extLst>
              <a:ext uri="{FF2B5EF4-FFF2-40B4-BE49-F238E27FC236}">
                <a16:creationId xmlns:a16="http://schemas.microsoft.com/office/drawing/2014/main" id="{B7CAB2B6-2066-3E4F-800B-57001F6DFE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00147" y="101675"/>
            <a:ext cx="579375" cy="579375"/>
          </a:xfrm>
          <a:prstGeom prst="rect">
            <a:avLst/>
          </a:prstGeom>
        </p:spPr>
      </p:pic>
      <p:pic>
        <p:nvPicPr>
          <p:cNvPr id="11" name="Graphic 10" descr="Question mark">
            <a:extLst>
              <a:ext uri="{FF2B5EF4-FFF2-40B4-BE49-F238E27FC236}">
                <a16:creationId xmlns:a16="http://schemas.microsoft.com/office/drawing/2014/main" id="{F084E5A5-4F84-AD46-B0F0-9836B7CA487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29045" y="1073640"/>
            <a:ext cx="701525" cy="701525"/>
          </a:xfrm>
          <a:prstGeom prst="rect">
            <a:avLst/>
          </a:prstGeom>
        </p:spPr>
      </p:pic>
      <p:pic>
        <p:nvPicPr>
          <p:cNvPr id="93" name="Graphic 92" descr="Checkmark">
            <a:extLst>
              <a:ext uri="{FF2B5EF4-FFF2-40B4-BE49-F238E27FC236}">
                <a16:creationId xmlns:a16="http://schemas.microsoft.com/office/drawing/2014/main" id="{D1BCC613-C42F-4243-A199-0AA046728C7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44610" y="1144820"/>
            <a:ext cx="579375" cy="579375"/>
          </a:xfrm>
          <a:prstGeom prst="rect">
            <a:avLst/>
          </a:prstGeom>
        </p:spPr>
      </p:pic>
      <p:pic>
        <p:nvPicPr>
          <p:cNvPr id="95" name="Graphic 94" descr="Question mark">
            <a:extLst>
              <a:ext uri="{FF2B5EF4-FFF2-40B4-BE49-F238E27FC236}">
                <a16:creationId xmlns:a16="http://schemas.microsoft.com/office/drawing/2014/main" id="{7CC11D18-169C-E942-BBD9-656C647260F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50220" y="2188866"/>
            <a:ext cx="701525" cy="701525"/>
          </a:xfrm>
          <a:prstGeom prst="rect">
            <a:avLst/>
          </a:prstGeom>
        </p:spPr>
      </p:pic>
      <p:pic>
        <p:nvPicPr>
          <p:cNvPr id="96" name="Graphic 95" descr="Question mark">
            <a:extLst>
              <a:ext uri="{FF2B5EF4-FFF2-40B4-BE49-F238E27FC236}">
                <a16:creationId xmlns:a16="http://schemas.microsoft.com/office/drawing/2014/main" id="{C8462590-AA82-1147-8E0B-771657D10B1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71648" y="2720911"/>
            <a:ext cx="701525" cy="701525"/>
          </a:xfrm>
          <a:prstGeom prst="rect">
            <a:avLst/>
          </a:prstGeom>
        </p:spPr>
      </p:pic>
      <p:pic>
        <p:nvPicPr>
          <p:cNvPr id="97" name="Graphic 96" descr="Question mark">
            <a:extLst>
              <a:ext uri="{FF2B5EF4-FFF2-40B4-BE49-F238E27FC236}">
                <a16:creationId xmlns:a16="http://schemas.microsoft.com/office/drawing/2014/main" id="{712DFF8E-EF27-D448-AE6E-2AD25119D5C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69593" y="3265685"/>
            <a:ext cx="701525" cy="701525"/>
          </a:xfrm>
          <a:prstGeom prst="rect">
            <a:avLst/>
          </a:prstGeom>
        </p:spPr>
      </p:pic>
      <p:pic>
        <p:nvPicPr>
          <p:cNvPr id="98" name="Graphic 97" descr="Question mark">
            <a:extLst>
              <a:ext uri="{FF2B5EF4-FFF2-40B4-BE49-F238E27FC236}">
                <a16:creationId xmlns:a16="http://schemas.microsoft.com/office/drawing/2014/main" id="{E3F4BA61-A4DA-A248-8ABE-FC8F22C96DE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67014" y="3869381"/>
            <a:ext cx="701525" cy="701525"/>
          </a:xfrm>
          <a:prstGeom prst="rect">
            <a:avLst/>
          </a:prstGeom>
        </p:spPr>
      </p:pic>
      <p:pic>
        <p:nvPicPr>
          <p:cNvPr id="100" name="Graphic 99" descr="Question mark">
            <a:extLst>
              <a:ext uri="{FF2B5EF4-FFF2-40B4-BE49-F238E27FC236}">
                <a16:creationId xmlns:a16="http://schemas.microsoft.com/office/drawing/2014/main" id="{58791344-B7C8-4544-946F-3D15CB18F15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55227" y="4745790"/>
            <a:ext cx="701525" cy="701525"/>
          </a:xfrm>
          <a:prstGeom prst="rect">
            <a:avLst/>
          </a:prstGeom>
        </p:spPr>
      </p:pic>
      <p:pic>
        <p:nvPicPr>
          <p:cNvPr id="101" name="Graphic 100" descr="Question mark">
            <a:extLst>
              <a:ext uri="{FF2B5EF4-FFF2-40B4-BE49-F238E27FC236}">
                <a16:creationId xmlns:a16="http://schemas.microsoft.com/office/drawing/2014/main" id="{42430BAF-445E-DF47-84F9-78477F885E8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23331" y="3769814"/>
            <a:ext cx="701525" cy="701525"/>
          </a:xfrm>
          <a:prstGeom prst="rect">
            <a:avLst/>
          </a:prstGeom>
        </p:spPr>
      </p:pic>
      <p:pic>
        <p:nvPicPr>
          <p:cNvPr id="102" name="Graphic 101" descr="Question mark">
            <a:extLst>
              <a:ext uri="{FF2B5EF4-FFF2-40B4-BE49-F238E27FC236}">
                <a16:creationId xmlns:a16="http://schemas.microsoft.com/office/drawing/2014/main" id="{585841D5-CD14-1242-985E-80E11C50BF6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43864" y="5657362"/>
            <a:ext cx="701525" cy="701525"/>
          </a:xfrm>
          <a:prstGeom prst="rect">
            <a:avLst/>
          </a:prstGeom>
        </p:spPr>
      </p:pic>
      <p:pic>
        <p:nvPicPr>
          <p:cNvPr id="104" name="Graphic 103" descr="Question mark">
            <a:extLst>
              <a:ext uri="{FF2B5EF4-FFF2-40B4-BE49-F238E27FC236}">
                <a16:creationId xmlns:a16="http://schemas.microsoft.com/office/drawing/2014/main" id="{3C582E24-E23F-A44D-9F02-AFB0622B674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64075" y="5656138"/>
            <a:ext cx="701525" cy="701525"/>
          </a:xfrm>
          <a:prstGeom prst="rect">
            <a:avLst/>
          </a:prstGeom>
        </p:spPr>
      </p:pic>
      <p:pic>
        <p:nvPicPr>
          <p:cNvPr id="105" name="Graphic 104" descr="Checkmark">
            <a:extLst>
              <a:ext uri="{FF2B5EF4-FFF2-40B4-BE49-F238E27FC236}">
                <a16:creationId xmlns:a16="http://schemas.microsoft.com/office/drawing/2014/main" id="{DCE84D6E-869C-F043-BF71-F501A8E1C3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63758" y="3707614"/>
            <a:ext cx="579375" cy="579375"/>
          </a:xfrm>
          <a:prstGeom prst="rect">
            <a:avLst/>
          </a:prstGeom>
        </p:spPr>
      </p:pic>
      <p:pic>
        <p:nvPicPr>
          <p:cNvPr id="106" name="Graphic 105" descr="Question mark">
            <a:extLst>
              <a:ext uri="{FF2B5EF4-FFF2-40B4-BE49-F238E27FC236}">
                <a16:creationId xmlns:a16="http://schemas.microsoft.com/office/drawing/2014/main" id="{045024D0-E2FC-F244-8278-6D21A453587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10761" y="3364110"/>
            <a:ext cx="701525" cy="701525"/>
          </a:xfrm>
          <a:prstGeom prst="rect">
            <a:avLst/>
          </a:prstGeom>
        </p:spPr>
      </p:pic>
      <p:grpSp>
        <p:nvGrpSpPr>
          <p:cNvPr id="8" name="Group 7">
            <a:extLst>
              <a:ext uri="{FF2B5EF4-FFF2-40B4-BE49-F238E27FC236}">
                <a16:creationId xmlns:a16="http://schemas.microsoft.com/office/drawing/2014/main" id="{32D61D64-8B7E-E146-897C-C52B269EEA9C}"/>
              </a:ext>
            </a:extLst>
          </p:cNvPr>
          <p:cNvGrpSpPr/>
          <p:nvPr/>
        </p:nvGrpSpPr>
        <p:grpSpPr>
          <a:xfrm>
            <a:off x="5989833" y="1309086"/>
            <a:ext cx="1071430" cy="424157"/>
            <a:chOff x="5989833" y="1309086"/>
            <a:chExt cx="1071430" cy="424157"/>
          </a:xfrm>
        </p:grpSpPr>
        <p:sp>
          <p:nvSpPr>
            <p:cNvPr id="2" name="Hexagon 1">
              <a:extLst>
                <a:ext uri="{FF2B5EF4-FFF2-40B4-BE49-F238E27FC236}">
                  <a16:creationId xmlns:a16="http://schemas.microsoft.com/office/drawing/2014/main" id="{5E973BDA-3929-0841-9C8E-6475869931FA}"/>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6044340" y="1395756"/>
              <a:ext cx="1000624"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suitability</a:t>
              </a:r>
            </a:p>
          </p:txBody>
        </p:sp>
      </p:grpSp>
      <p:grpSp>
        <p:nvGrpSpPr>
          <p:cNvPr id="107" name="Group 106">
            <a:extLst>
              <a:ext uri="{FF2B5EF4-FFF2-40B4-BE49-F238E27FC236}">
                <a16:creationId xmlns:a16="http://schemas.microsoft.com/office/drawing/2014/main" id="{182C8227-EC18-A140-AA1C-EA21444FE943}"/>
              </a:ext>
            </a:extLst>
          </p:cNvPr>
          <p:cNvGrpSpPr/>
          <p:nvPr/>
        </p:nvGrpSpPr>
        <p:grpSpPr>
          <a:xfrm>
            <a:off x="4616955" y="4156730"/>
            <a:ext cx="1071430" cy="424157"/>
            <a:chOff x="5888235" y="1309086"/>
            <a:chExt cx="1071430" cy="424157"/>
          </a:xfrm>
        </p:grpSpPr>
        <p:sp>
          <p:nvSpPr>
            <p:cNvPr id="108" name="Hexagon 107">
              <a:extLst>
                <a:ext uri="{FF2B5EF4-FFF2-40B4-BE49-F238E27FC236}">
                  <a16:creationId xmlns:a16="http://schemas.microsoft.com/office/drawing/2014/main" id="{CCDC3F15-DEE0-194A-8B81-6CEA12362E2B}"/>
                </a:ext>
              </a:extLst>
            </p:cNvPr>
            <p:cNvSpPr/>
            <p:nvPr/>
          </p:nvSpPr>
          <p:spPr>
            <a:xfrm>
              <a:off x="5888235"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7EFFA0DB-036F-8246-B755-0A83FA353421}"/>
                </a:ext>
              </a:extLst>
            </p:cNvPr>
            <p:cNvSpPr txBox="1"/>
            <p:nvPr/>
          </p:nvSpPr>
          <p:spPr>
            <a:xfrm>
              <a:off x="5942742" y="1395756"/>
              <a:ext cx="1000624"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suitability</a:t>
              </a:r>
            </a:p>
          </p:txBody>
        </p:sp>
      </p:grpSp>
      <p:grpSp>
        <p:nvGrpSpPr>
          <p:cNvPr id="110" name="Group 109">
            <a:extLst>
              <a:ext uri="{FF2B5EF4-FFF2-40B4-BE49-F238E27FC236}">
                <a16:creationId xmlns:a16="http://schemas.microsoft.com/office/drawing/2014/main" id="{7056820D-646B-6D41-A330-106207932CFC}"/>
              </a:ext>
            </a:extLst>
          </p:cNvPr>
          <p:cNvGrpSpPr/>
          <p:nvPr/>
        </p:nvGrpSpPr>
        <p:grpSpPr>
          <a:xfrm>
            <a:off x="3193962" y="4816770"/>
            <a:ext cx="1119085" cy="424157"/>
            <a:chOff x="5989833" y="1309086"/>
            <a:chExt cx="1119085" cy="424157"/>
          </a:xfrm>
        </p:grpSpPr>
        <p:sp>
          <p:nvSpPr>
            <p:cNvPr id="111" name="Hexagon 110">
              <a:extLst>
                <a:ext uri="{FF2B5EF4-FFF2-40B4-BE49-F238E27FC236}">
                  <a16:creationId xmlns:a16="http://schemas.microsoft.com/office/drawing/2014/main" id="{F192FF70-F12B-F948-9601-A5F333CB138D}"/>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E94B56DE-869B-884C-A5A9-9878E2B34D0E}"/>
                </a:ext>
              </a:extLst>
            </p:cNvPr>
            <p:cNvSpPr txBox="1"/>
            <p:nvPr/>
          </p:nvSpPr>
          <p:spPr>
            <a:xfrm>
              <a:off x="6010473" y="1395756"/>
              <a:ext cx="1098445"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a:t>
              </a:r>
              <a:r>
                <a:rPr lang="en-US" sz="1200" dirty="0">
                  <a:solidFill>
                    <a:prstClr val="black"/>
                  </a:solidFill>
                  <a:latin typeface="Calibri"/>
                </a:rPr>
                <a:t>production</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14" name="Rectangle 13">
            <a:extLst>
              <a:ext uri="{FF2B5EF4-FFF2-40B4-BE49-F238E27FC236}">
                <a16:creationId xmlns:a16="http://schemas.microsoft.com/office/drawing/2014/main" id="{D6E7061E-C266-014B-A55D-22C23D9AF10D}"/>
              </a:ext>
            </a:extLst>
          </p:cNvPr>
          <p:cNvSpPr/>
          <p:nvPr/>
        </p:nvSpPr>
        <p:spPr>
          <a:xfrm>
            <a:off x="1" y="165384"/>
            <a:ext cx="1793745" cy="923330"/>
          </a:xfrm>
          <a:prstGeom prst="rect">
            <a:avLst/>
          </a:prstGeom>
        </p:spPr>
        <p:txBody>
          <a:bodyPr wrap="square">
            <a:spAutoFit/>
          </a:bodyPr>
          <a:lstStyle/>
          <a:p>
            <a:pPr algn="ctr"/>
            <a:r>
              <a:rPr lang="en-US" b="1" dirty="0"/>
              <a:t>Proposed Decision-Support Tool</a:t>
            </a:r>
            <a:endParaRPr lang="en-US" dirty="0"/>
          </a:p>
        </p:txBody>
      </p:sp>
    </p:spTree>
    <p:extLst>
      <p:ext uri="{BB962C8B-B14F-4D97-AF65-F5344CB8AC3E}">
        <p14:creationId xmlns:p14="http://schemas.microsoft.com/office/powerpoint/2010/main" val="253408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8832A9-4666-0F40-84FB-7BA81A5BF48C}"/>
              </a:ext>
            </a:extLst>
          </p:cNvPr>
          <p:cNvSpPr>
            <a:spLocks noGrp="1"/>
          </p:cNvSpPr>
          <p:nvPr>
            <p:ph idx="1"/>
          </p:nvPr>
        </p:nvSpPr>
        <p:spPr>
          <a:xfrm>
            <a:off x="457200" y="381001"/>
            <a:ext cx="8229600" cy="4525963"/>
          </a:xfrm>
        </p:spPr>
        <p:txBody>
          <a:bodyPr>
            <a:noAutofit/>
          </a:bodyPr>
          <a:lstStyle/>
          <a:p>
            <a:pPr marL="0" indent="0" algn="just">
              <a:buNone/>
            </a:pPr>
            <a:r>
              <a:rPr lang="en-US" sz="2000" b="1" dirty="0"/>
              <a:t>Data Collection</a:t>
            </a:r>
            <a:endParaRPr lang="en-US" sz="2000" dirty="0"/>
          </a:p>
          <a:p>
            <a:pPr marL="0" indent="0" algn="just">
              <a:buNone/>
            </a:pPr>
            <a:r>
              <a:rPr lang="en-US" sz="2000" dirty="0"/>
              <a:t>Since data on environmental impacts of shellfish aquaculture within this specific Reserve and broadly within NC were limited, the Science Team conducted two years of intensive field sampling in and adjacent to aquaculture operations to provide data for Stage 2 Environmental Criteria for the Decision-Support Tool, and for Stage 3 Farm-scale Carrying Capacity Model.</a:t>
            </a:r>
          </a:p>
          <a:p>
            <a:pPr marL="0" indent="0" algn="just">
              <a:buNone/>
            </a:pPr>
            <a:endParaRPr lang="en-US" sz="2000" dirty="0"/>
          </a:p>
          <a:p>
            <a:pPr marL="0" indent="0" algn="just">
              <a:buNone/>
            </a:pPr>
            <a:r>
              <a:rPr lang="en-US" sz="2000" dirty="0"/>
              <a:t>Results indicated that within and outside of the NERR, Resource Effects (condition index, gene expression, and recruitment of wild oysters) were minimal; Environmental Impacts (water and sediment) were mostly non-detectable; Ecological Impacts (reef-associated fauna and nekton) had similar patterns to natural structures; and Growth/Survival of wild oysters were not impacted. </a:t>
            </a:r>
          </a:p>
          <a:p>
            <a:pPr marL="0" indent="0" algn="just">
              <a:buNone/>
            </a:pPr>
            <a:endParaRPr lang="en-US" sz="2000" dirty="0"/>
          </a:p>
          <a:p>
            <a:pPr marL="0" indent="0" algn="just">
              <a:buNone/>
            </a:pPr>
            <a:r>
              <a:rPr lang="en-US" sz="2000" dirty="0"/>
              <a:t>The Farm-scale model indicated significant watershed nitrogen mitigation by growth and harvest by cultured oysters.</a:t>
            </a:r>
          </a:p>
        </p:txBody>
      </p:sp>
    </p:spTree>
    <p:extLst>
      <p:ext uri="{BB962C8B-B14F-4D97-AF65-F5344CB8AC3E}">
        <p14:creationId xmlns:p14="http://schemas.microsoft.com/office/powerpoint/2010/main" val="321286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8832A9-4666-0F40-84FB-7BA81A5BF48C}"/>
              </a:ext>
            </a:extLst>
          </p:cNvPr>
          <p:cNvSpPr>
            <a:spLocks noGrp="1"/>
          </p:cNvSpPr>
          <p:nvPr>
            <p:ph idx="1"/>
          </p:nvPr>
        </p:nvSpPr>
        <p:spPr>
          <a:xfrm>
            <a:off x="457200" y="381001"/>
            <a:ext cx="8229600" cy="4525963"/>
          </a:xfrm>
        </p:spPr>
        <p:txBody>
          <a:bodyPr>
            <a:noAutofit/>
          </a:bodyPr>
          <a:lstStyle/>
          <a:p>
            <a:pPr marL="0" indent="0" algn="just">
              <a:buNone/>
            </a:pPr>
            <a:r>
              <a:rPr lang="en-US" sz="2000" b="1" dirty="0"/>
              <a:t>Tool Implementation</a:t>
            </a:r>
            <a:endParaRPr lang="en-US" sz="2000" dirty="0"/>
          </a:p>
          <a:p>
            <a:pPr marL="0" indent="0" algn="just">
              <a:buNone/>
            </a:pPr>
            <a:r>
              <a:rPr lang="en-US" sz="2000" dirty="0"/>
              <a:t>During this project, a decision was made about shellfish aquaculture within the </a:t>
            </a:r>
            <a:r>
              <a:rPr lang="en-US" sz="2000" dirty="0" err="1"/>
              <a:t>Masonboro</a:t>
            </a:r>
            <a:r>
              <a:rPr lang="en-US" sz="2000" dirty="0"/>
              <a:t> Reserve that did not incorporate the proposed Environmental Criteria, but that used a regulatory interpretation by NCDCR (</a:t>
            </a:r>
            <a:r>
              <a:rPr lang="en-US" sz="2000" dirty="0" err="1"/>
              <a:t>Masonboro’s</a:t>
            </a:r>
            <a:r>
              <a:rPr lang="en-US" sz="2000" dirty="0"/>
              <a:t> status as a state Dedicated Nature Preserve). Implications were that shellfish aquaculture leases within </a:t>
            </a:r>
            <a:r>
              <a:rPr lang="en-US" sz="2000" dirty="0" err="1"/>
              <a:t>Masonboro</a:t>
            </a:r>
            <a:r>
              <a:rPr lang="en-US" sz="2000" dirty="0"/>
              <a:t> would not be renewed in 2020, and no further leases would be permitted within the Reserve. The farm in New River was unaffected by this decision.</a:t>
            </a:r>
          </a:p>
          <a:p>
            <a:pPr marL="0" indent="0" algn="just">
              <a:buNone/>
            </a:pPr>
            <a:endParaRPr lang="en-US" sz="2000" dirty="0"/>
          </a:p>
          <a:p>
            <a:pPr marL="0" indent="0" algn="just">
              <a:buNone/>
            </a:pPr>
            <a:r>
              <a:rPr lang="en-US" sz="2000" dirty="0"/>
              <a:t>The Post-project Decision-Support tool demonstrates that due to the regulatory changes in the Reserve (“Legal constraints”, Stage 1), the </a:t>
            </a:r>
            <a:r>
              <a:rPr lang="en-US" sz="2000" dirty="0" err="1"/>
              <a:t>Masonboro</a:t>
            </a:r>
            <a:r>
              <a:rPr lang="en-US" sz="2000" dirty="0"/>
              <a:t> leases were not able to proceed (red “X” marks), despite a lack of environmental or ecological impacts (green checks, Stage 2), and despite successful growth, harvest, and nitrogen sequestration by farmed oysters (Stage 3) established during this project. In contrast, the New River lease had passed Stage 1, had limited environmental impacts in Stage 2, and had suitable production and substantial nitrogen sequestration in Stage 3.</a:t>
            </a:r>
          </a:p>
          <a:p>
            <a:pPr marL="0" indent="0" algn="just">
              <a:buNone/>
            </a:pPr>
            <a:endParaRPr lang="en-US" sz="2000" dirty="0"/>
          </a:p>
        </p:txBody>
      </p:sp>
    </p:spTree>
    <p:extLst>
      <p:ext uri="{BB962C8B-B14F-4D97-AF65-F5344CB8AC3E}">
        <p14:creationId xmlns:p14="http://schemas.microsoft.com/office/powerpoint/2010/main" val="300216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504" y="0"/>
            <a:ext cx="5304146" cy="672834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801504" y="2190750"/>
            <a:ext cx="5304146" cy="24765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Parallelogram 5"/>
          <p:cNvSpPr/>
          <p:nvPr/>
        </p:nvSpPr>
        <p:spPr>
          <a:xfrm>
            <a:off x="2180290" y="263840"/>
            <a:ext cx="1297238" cy="577246"/>
          </a:xfrm>
          <a:prstGeom prst="parallelogram">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Parallelogram 6"/>
          <p:cNvSpPr/>
          <p:nvPr/>
        </p:nvSpPr>
        <p:spPr>
          <a:xfrm>
            <a:off x="2217959" y="1140136"/>
            <a:ext cx="1297238" cy="577246"/>
          </a:xfrm>
          <a:prstGeom prst="parallelogram">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arallelogram 8"/>
          <p:cNvSpPr/>
          <p:nvPr/>
        </p:nvSpPr>
        <p:spPr>
          <a:xfrm>
            <a:off x="2217959" y="2937539"/>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953202" y="101675"/>
            <a:ext cx="1064822" cy="1054213"/>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039589" y="218070"/>
            <a:ext cx="1064822"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arallelogram 14"/>
          <p:cNvSpPr/>
          <p:nvPr/>
        </p:nvSpPr>
        <p:spPr>
          <a:xfrm>
            <a:off x="2217959" y="2373121"/>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arallelogram 15"/>
          <p:cNvSpPr/>
          <p:nvPr/>
        </p:nvSpPr>
        <p:spPr>
          <a:xfrm>
            <a:off x="2217959" y="3467484"/>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Parallelogram 16"/>
          <p:cNvSpPr/>
          <p:nvPr/>
        </p:nvSpPr>
        <p:spPr>
          <a:xfrm>
            <a:off x="2217959" y="4092022"/>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039589" y="2280547"/>
            <a:ext cx="1064822" cy="571823"/>
          </a:xfrm>
          <a:prstGeom prst="rect">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5862937" y="2280547"/>
            <a:ext cx="1064822" cy="525658"/>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795835" y="3198405"/>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781458" y="3642672"/>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781458" y="4129046"/>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Diamond 24"/>
          <p:cNvSpPr/>
          <p:nvPr/>
        </p:nvSpPr>
        <p:spPr>
          <a:xfrm>
            <a:off x="6010475" y="3854708"/>
            <a:ext cx="917284" cy="56931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iamond 25"/>
          <p:cNvSpPr/>
          <p:nvPr/>
        </p:nvSpPr>
        <p:spPr>
          <a:xfrm>
            <a:off x="4098981" y="1148072"/>
            <a:ext cx="917284" cy="56931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iamond 26"/>
          <p:cNvSpPr/>
          <p:nvPr/>
        </p:nvSpPr>
        <p:spPr>
          <a:xfrm>
            <a:off x="3264949" y="5598133"/>
            <a:ext cx="1019915" cy="79246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849111" y="5139883"/>
            <a:ext cx="1098445" cy="1250710"/>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2220269" y="384829"/>
            <a:ext cx="1257259" cy="276999"/>
          </a:xfrm>
          <a:prstGeom prst="rect">
            <a:avLst/>
          </a:prstGeom>
          <a:noFill/>
        </p:spPr>
        <p:txBody>
          <a:bodyPr wrap="square" rtlCol="0">
            <a:spAutoFit/>
          </a:bodyPr>
          <a:lstStyle/>
          <a:p>
            <a:pPr algn="ctr"/>
            <a:r>
              <a:rPr lang="en-US" sz="1200" dirty="0"/>
              <a:t>Legal constraints</a:t>
            </a:r>
          </a:p>
        </p:txBody>
      </p:sp>
      <p:sp>
        <p:nvSpPr>
          <p:cNvPr id="33" name="TextBox 32"/>
          <p:cNvSpPr txBox="1"/>
          <p:nvPr/>
        </p:nvSpPr>
        <p:spPr>
          <a:xfrm>
            <a:off x="2309255" y="1294388"/>
            <a:ext cx="1064878" cy="276999"/>
          </a:xfrm>
          <a:prstGeom prst="rect">
            <a:avLst/>
          </a:prstGeom>
          <a:noFill/>
        </p:spPr>
        <p:txBody>
          <a:bodyPr wrap="square" rtlCol="0">
            <a:spAutoFit/>
          </a:bodyPr>
          <a:lstStyle/>
          <a:p>
            <a:pPr algn="ctr"/>
            <a:r>
              <a:rPr lang="en-US" sz="1200" dirty="0"/>
              <a:t>Use conflicts</a:t>
            </a:r>
          </a:p>
        </p:txBody>
      </p:sp>
      <p:sp>
        <p:nvSpPr>
          <p:cNvPr id="34" name="TextBox 33"/>
          <p:cNvSpPr txBox="1"/>
          <p:nvPr/>
        </p:nvSpPr>
        <p:spPr>
          <a:xfrm>
            <a:off x="4121120" y="1229350"/>
            <a:ext cx="872410" cy="461665"/>
          </a:xfrm>
          <a:prstGeom prst="rect">
            <a:avLst/>
          </a:prstGeom>
          <a:noFill/>
        </p:spPr>
        <p:txBody>
          <a:bodyPr wrap="square" rtlCol="0">
            <a:spAutoFit/>
          </a:bodyPr>
          <a:lstStyle/>
          <a:p>
            <a:pPr algn="ctr"/>
            <a:r>
              <a:rPr lang="en-US" sz="1200" dirty="0"/>
              <a:t>Suitable areas</a:t>
            </a:r>
          </a:p>
        </p:txBody>
      </p:sp>
      <p:sp>
        <p:nvSpPr>
          <p:cNvPr id="35" name="TextBox 34"/>
          <p:cNvSpPr txBox="1"/>
          <p:nvPr/>
        </p:nvSpPr>
        <p:spPr>
          <a:xfrm>
            <a:off x="3975450" y="180782"/>
            <a:ext cx="1196347" cy="461665"/>
          </a:xfrm>
          <a:prstGeom prst="rect">
            <a:avLst/>
          </a:prstGeom>
          <a:noFill/>
        </p:spPr>
        <p:txBody>
          <a:bodyPr wrap="square" rtlCol="0">
            <a:spAutoFit/>
          </a:bodyPr>
          <a:lstStyle/>
          <a:p>
            <a:pPr algn="ctr"/>
            <a:r>
              <a:rPr lang="en-US" sz="1200" dirty="0"/>
              <a:t>Geographic constraints </a:t>
            </a:r>
          </a:p>
        </p:txBody>
      </p:sp>
      <p:sp>
        <p:nvSpPr>
          <p:cNvPr id="36" name="TextBox 35"/>
          <p:cNvSpPr txBox="1"/>
          <p:nvPr/>
        </p:nvSpPr>
        <p:spPr>
          <a:xfrm>
            <a:off x="5915947" y="140225"/>
            <a:ext cx="1196347" cy="1015663"/>
          </a:xfrm>
          <a:prstGeom prst="rect">
            <a:avLst/>
          </a:prstGeom>
          <a:noFill/>
        </p:spPr>
        <p:txBody>
          <a:bodyPr wrap="square" rtlCol="0">
            <a:spAutoFit/>
          </a:bodyPr>
          <a:lstStyle/>
          <a:p>
            <a:pPr algn="ctr"/>
            <a:r>
              <a:rPr lang="en-US" sz="1200" dirty="0"/>
              <a:t>GIS Siting Tool (</a:t>
            </a:r>
            <a:r>
              <a:rPr lang="en-US" sz="1200" i="1" dirty="0"/>
              <a:t>e.g. </a:t>
            </a:r>
            <a:r>
              <a:rPr lang="en-US" sz="1200" dirty="0"/>
              <a:t>Bottom type, depth, existing aquaculture)</a:t>
            </a:r>
          </a:p>
        </p:txBody>
      </p:sp>
      <p:sp>
        <p:nvSpPr>
          <p:cNvPr id="38" name="TextBox 37"/>
          <p:cNvSpPr txBox="1"/>
          <p:nvPr/>
        </p:nvSpPr>
        <p:spPr>
          <a:xfrm>
            <a:off x="4098981" y="2240030"/>
            <a:ext cx="1000624" cy="646331"/>
          </a:xfrm>
          <a:prstGeom prst="rect">
            <a:avLst/>
          </a:prstGeom>
          <a:noFill/>
        </p:spPr>
        <p:txBody>
          <a:bodyPr wrap="square" rtlCol="0">
            <a:spAutoFit/>
          </a:bodyPr>
          <a:lstStyle/>
          <a:p>
            <a:pPr algn="ctr"/>
            <a:r>
              <a:rPr lang="en-US" sz="1200" dirty="0"/>
              <a:t>Experimental &amp; Historical Data</a:t>
            </a:r>
          </a:p>
        </p:txBody>
      </p:sp>
      <p:sp>
        <p:nvSpPr>
          <p:cNvPr id="39" name="TextBox 38"/>
          <p:cNvSpPr txBox="1"/>
          <p:nvPr/>
        </p:nvSpPr>
        <p:spPr>
          <a:xfrm>
            <a:off x="3693825" y="3136176"/>
            <a:ext cx="1007094" cy="461665"/>
          </a:xfrm>
          <a:prstGeom prst="rect">
            <a:avLst/>
          </a:prstGeom>
          <a:noFill/>
        </p:spPr>
        <p:txBody>
          <a:bodyPr wrap="square" rtlCol="0">
            <a:spAutoFit/>
          </a:bodyPr>
          <a:lstStyle/>
          <a:p>
            <a:pPr algn="ctr"/>
            <a:r>
              <a:rPr lang="en-US" sz="1200" dirty="0"/>
              <a:t>Water quality</a:t>
            </a:r>
          </a:p>
        </p:txBody>
      </p:sp>
      <p:sp>
        <p:nvSpPr>
          <p:cNvPr id="40" name="TextBox 39"/>
          <p:cNvSpPr txBox="1"/>
          <p:nvPr/>
        </p:nvSpPr>
        <p:spPr>
          <a:xfrm>
            <a:off x="3711577" y="3568647"/>
            <a:ext cx="927016" cy="461665"/>
          </a:xfrm>
          <a:prstGeom prst="rect">
            <a:avLst/>
          </a:prstGeom>
          <a:noFill/>
        </p:spPr>
        <p:txBody>
          <a:bodyPr wrap="square" rtlCol="0">
            <a:spAutoFit/>
          </a:bodyPr>
          <a:lstStyle/>
          <a:p>
            <a:pPr algn="ctr"/>
            <a:r>
              <a:rPr lang="en-US" sz="1200" dirty="0"/>
              <a:t>Sediment quality</a:t>
            </a:r>
          </a:p>
        </p:txBody>
      </p:sp>
      <p:sp>
        <p:nvSpPr>
          <p:cNvPr id="41" name="TextBox 40"/>
          <p:cNvSpPr txBox="1"/>
          <p:nvPr/>
        </p:nvSpPr>
        <p:spPr>
          <a:xfrm>
            <a:off x="3709931" y="4096244"/>
            <a:ext cx="927016" cy="461665"/>
          </a:xfrm>
          <a:prstGeom prst="rect">
            <a:avLst/>
          </a:prstGeom>
          <a:noFill/>
        </p:spPr>
        <p:txBody>
          <a:bodyPr wrap="square" rtlCol="0">
            <a:spAutoFit/>
          </a:bodyPr>
          <a:lstStyle/>
          <a:p>
            <a:pPr algn="ctr"/>
            <a:r>
              <a:rPr lang="en-US" sz="1200" dirty="0"/>
              <a:t>Ecological quality</a:t>
            </a:r>
          </a:p>
        </p:txBody>
      </p:sp>
      <p:sp>
        <p:nvSpPr>
          <p:cNvPr id="42" name="TextBox 41"/>
          <p:cNvSpPr txBox="1"/>
          <p:nvPr/>
        </p:nvSpPr>
        <p:spPr>
          <a:xfrm>
            <a:off x="6034313" y="3943043"/>
            <a:ext cx="872410" cy="461665"/>
          </a:xfrm>
          <a:prstGeom prst="rect">
            <a:avLst/>
          </a:prstGeom>
          <a:noFill/>
        </p:spPr>
        <p:txBody>
          <a:bodyPr wrap="square" rtlCol="0">
            <a:spAutoFit/>
          </a:bodyPr>
          <a:lstStyle/>
          <a:p>
            <a:pPr algn="ctr"/>
            <a:r>
              <a:rPr lang="en-US" sz="1200" dirty="0"/>
              <a:t>Suitable areas</a:t>
            </a:r>
          </a:p>
        </p:txBody>
      </p:sp>
      <p:sp>
        <p:nvSpPr>
          <p:cNvPr id="44" name="TextBox 43"/>
          <p:cNvSpPr txBox="1"/>
          <p:nvPr/>
        </p:nvSpPr>
        <p:spPr>
          <a:xfrm>
            <a:off x="5924590" y="2206039"/>
            <a:ext cx="1000624" cy="646331"/>
          </a:xfrm>
          <a:prstGeom prst="rect">
            <a:avLst/>
          </a:prstGeom>
          <a:noFill/>
        </p:spPr>
        <p:txBody>
          <a:bodyPr wrap="square" rtlCol="0">
            <a:spAutoFit/>
          </a:bodyPr>
          <a:lstStyle/>
          <a:p>
            <a:pPr algn="ctr"/>
            <a:r>
              <a:rPr lang="en-US" sz="1200" dirty="0"/>
              <a:t>Multi-layer factor generation</a:t>
            </a:r>
          </a:p>
        </p:txBody>
      </p:sp>
      <p:sp>
        <p:nvSpPr>
          <p:cNvPr id="50" name="TextBox 49"/>
          <p:cNvSpPr txBox="1"/>
          <p:nvPr/>
        </p:nvSpPr>
        <p:spPr>
          <a:xfrm>
            <a:off x="4539214" y="5530456"/>
            <a:ext cx="1000624" cy="830997"/>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US" sz="1200" dirty="0"/>
              <a:t>Farm-scale carrying capacity model</a:t>
            </a:r>
          </a:p>
        </p:txBody>
      </p:sp>
      <p:sp>
        <p:nvSpPr>
          <p:cNvPr id="51" name="TextBox 50"/>
          <p:cNvSpPr txBox="1"/>
          <p:nvPr/>
        </p:nvSpPr>
        <p:spPr>
          <a:xfrm>
            <a:off x="5824475" y="5431122"/>
            <a:ext cx="1180258" cy="830997"/>
          </a:xfrm>
          <a:prstGeom prst="rect">
            <a:avLst/>
          </a:prstGeom>
          <a:noFill/>
        </p:spPr>
        <p:txBody>
          <a:bodyPr wrap="square" rtlCol="0">
            <a:spAutoFit/>
          </a:bodyPr>
          <a:lstStyle/>
          <a:p>
            <a:pPr algn="ctr"/>
            <a:r>
              <a:rPr lang="en-US" sz="1200" dirty="0"/>
              <a:t>Extraction of environmental driver data in suitable areas</a:t>
            </a:r>
          </a:p>
        </p:txBody>
      </p:sp>
      <p:sp>
        <p:nvSpPr>
          <p:cNvPr id="52" name="TextBox 51"/>
          <p:cNvSpPr txBox="1"/>
          <p:nvPr/>
        </p:nvSpPr>
        <p:spPr>
          <a:xfrm>
            <a:off x="3345062" y="5777293"/>
            <a:ext cx="872410" cy="461665"/>
          </a:xfrm>
          <a:prstGeom prst="rect">
            <a:avLst/>
          </a:prstGeom>
          <a:noFill/>
        </p:spPr>
        <p:txBody>
          <a:bodyPr wrap="square" rtlCol="0">
            <a:spAutoFit/>
          </a:bodyPr>
          <a:lstStyle/>
          <a:p>
            <a:pPr algn="ctr"/>
            <a:r>
              <a:rPr lang="en-US" sz="1200" dirty="0"/>
              <a:t>Production feasibility</a:t>
            </a:r>
          </a:p>
        </p:txBody>
      </p:sp>
      <p:sp>
        <p:nvSpPr>
          <p:cNvPr id="53" name="TextBox 52"/>
          <p:cNvSpPr txBox="1"/>
          <p:nvPr/>
        </p:nvSpPr>
        <p:spPr>
          <a:xfrm>
            <a:off x="2113613" y="2426529"/>
            <a:ext cx="1486482" cy="276999"/>
          </a:xfrm>
          <a:prstGeom prst="rect">
            <a:avLst/>
          </a:prstGeom>
          <a:noFill/>
        </p:spPr>
        <p:txBody>
          <a:bodyPr wrap="square" rtlCol="0">
            <a:spAutoFit/>
          </a:bodyPr>
          <a:lstStyle/>
          <a:p>
            <a:pPr algn="ctr"/>
            <a:r>
              <a:rPr lang="en-US" sz="1200" dirty="0"/>
              <a:t>Resource Effects</a:t>
            </a:r>
          </a:p>
        </p:txBody>
      </p:sp>
      <p:sp>
        <p:nvSpPr>
          <p:cNvPr id="54" name="TextBox 53"/>
          <p:cNvSpPr txBox="1"/>
          <p:nvPr/>
        </p:nvSpPr>
        <p:spPr>
          <a:xfrm>
            <a:off x="2141166" y="2892043"/>
            <a:ext cx="1486482" cy="461665"/>
          </a:xfrm>
          <a:prstGeom prst="rect">
            <a:avLst/>
          </a:prstGeom>
          <a:noFill/>
        </p:spPr>
        <p:txBody>
          <a:bodyPr wrap="square" rtlCol="0">
            <a:spAutoFit/>
          </a:bodyPr>
          <a:lstStyle/>
          <a:p>
            <a:pPr algn="ctr"/>
            <a:r>
              <a:rPr lang="en-US" sz="1200" dirty="0"/>
              <a:t>Environmental Impacts</a:t>
            </a:r>
          </a:p>
        </p:txBody>
      </p:sp>
      <p:sp>
        <p:nvSpPr>
          <p:cNvPr id="55" name="TextBox 54"/>
          <p:cNvSpPr txBox="1"/>
          <p:nvPr/>
        </p:nvSpPr>
        <p:spPr>
          <a:xfrm>
            <a:off x="2141166" y="3509522"/>
            <a:ext cx="1486482" cy="276999"/>
          </a:xfrm>
          <a:prstGeom prst="rect">
            <a:avLst/>
          </a:prstGeom>
          <a:noFill/>
        </p:spPr>
        <p:txBody>
          <a:bodyPr wrap="square" rtlCol="0">
            <a:spAutoFit/>
          </a:bodyPr>
          <a:lstStyle/>
          <a:p>
            <a:pPr algn="ctr"/>
            <a:r>
              <a:rPr lang="en-US" sz="1200" dirty="0"/>
              <a:t>Ecological Impacts</a:t>
            </a:r>
          </a:p>
        </p:txBody>
      </p:sp>
      <p:sp>
        <p:nvSpPr>
          <p:cNvPr id="56" name="TextBox 55"/>
          <p:cNvSpPr txBox="1"/>
          <p:nvPr/>
        </p:nvSpPr>
        <p:spPr>
          <a:xfrm>
            <a:off x="2124862" y="4139523"/>
            <a:ext cx="1486482" cy="276999"/>
          </a:xfrm>
          <a:prstGeom prst="rect">
            <a:avLst/>
          </a:prstGeom>
          <a:noFill/>
        </p:spPr>
        <p:txBody>
          <a:bodyPr wrap="square" rtlCol="0">
            <a:spAutoFit/>
          </a:bodyPr>
          <a:lstStyle/>
          <a:p>
            <a:pPr algn="ctr"/>
            <a:r>
              <a:rPr lang="en-US" sz="1200" dirty="0"/>
              <a:t>Growth/survival</a:t>
            </a:r>
          </a:p>
        </p:txBody>
      </p:sp>
      <p:cxnSp>
        <p:nvCxnSpPr>
          <p:cNvPr id="10" name="Elbow Connector 9"/>
          <p:cNvCxnSpPr/>
          <p:nvPr/>
        </p:nvCxnSpPr>
        <p:spPr>
          <a:xfrm>
            <a:off x="5016265" y="1432727"/>
            <a:ext cx="1018048" cy="2696319"/>
          </a:xfrm>
          <a:prstGeom prst="bentConnector3">
            <a:avLst>
              <a:gd name="adj1" fmla="val 7547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72957" y="1687684"/>
            <a:ext cx="524726" cy="369332"/>
          </a:xfrm>
          <a:prstGeom prst="rect">
            <a:avLst/>
          </a:prstGeom>
          <a:noFill/>
        </p:spPr>
        <p:txBody>
          <a:bodyPr wrap="square" rtlCol="0">
            <a:spAutoFit/>
          </a:bodyPr>
          <a:lstStyle/>
          <a:p>
            <a:r>
              <a:rPr lang="en-US" dirty="0"/>
              <a:t>YES</a:t>
            </a:r>
          </a:p>
        </p:txBody>
      </p:sp>
      <p:sp>
        <p:nvSpPr>
          <p:cNvPr id="58" name="TextBox 57"/>
          <p:cNvSpPr txBox="1"/>
          <p:nvPr/>
        </p:nvSpPr>
        <p:spPr>
          <a:xfrm>
            <a:off x="5600574" y="1109722"/>
            <a:ext cx="524726" cy="369332"/>
          </a:xfrm>
          <a:prstGeom prst="rect">
            <a:avLst/>
          </a:prstGeom>
          <a:noFill/>
        </p:spPr>
        <p:txBody>
          <a:bodyPr wrap="square" rtlCol="0">
            <a:spAutoFit/>
          </a:bodyPr>
          <a:lstStyle/>
          <a:p>
            <a:r>
              <a:rPr lang="en-US" dirty="0"/>
              <a:t>NO</a:t>
            </a:r>
          </a:p>
        </p:txBody>
      </p:sp>
      <p:cxnSp>
        <p:nvCxnSpPr>
          <p:cNvPr id="60" name="Straight Arrow Connector 59"/>
          <p:cNvCxnSpPr>
            <a:stCxn id="26" idx="3"/>
          </p:cNvCxnSpPr>
          <p:nvPr/>
        </p:nvCxnSpPr>
        <p:spPr>
          <a:xfrm>
            <a:off x="5016265" y="1432727"/>
            <a:ext cx="994210"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25" idx="2"/>
          </p:cNvCxnSpPr>
          <p:nvPr/>
        </p:nvCxnSpPr>
        <p:spPr>
          <a:xfrm>
            <a:off x="6469117" y="4424018"/>
            <a:ext cx="0" cy="70062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6422830" y="4667250"/>
            <a:ext cx="524726" cy="369332"/>
          </a:xfrm>
          <a:prstGeom prst="rect">
            <a:avLst/>
          </a:prstGeom>
          <a:noFill/>
        </p:spPr>
        <p:txBody>
          <a:bodyPr wrap="square" rtlCol="0">
            <a:spAutoFit/>
          </a:bodyPr>
          <a:lstStyle/>
          <a:p>
            <a:r>
              <a:rPr lang="en-US" dirty="0"/>
              <a:t>YES</a:t>
            </a:r>
          </a:p>
        </p:txBody>
      </p:sp>
      <p:cxnSp>
        <p:nvCxnSpPr>
          <p:cNvPr id="70" name="Elbow Connector 69"/>
          <p:cNvCxnSpPr/>
          <p:nvPr/>
        </p:nvCxnSpPr>
        <p:spPr>
          <a:xfrm rot="10800000" flipV="1">
            <a:off x="5710649" y="4359878"/>
            <a:ext cx="594618" cy="64140"/>
          </a:xfrm>
          <a:prstGeom prst="bentConnector3">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5907106" y="4352510"/>
            <a:ext cx="524726" cy="369332"/>
          </a:xfrm>
          <a:prstGeom prst="rect">
            <a:avLst/>
          </a:prstGeom>
          <a:noFill/>
        </p:spPr>
        <p:txBody>
          <a:bodyPr wrap="square" rtlCol="0">
            <a:spAutoFit/>
          </a:bodyPr>
          <a:lstStyle/>
          <a:p>
            <a:r>
              <a:rPr lang="en-US" dirty="0"/>
              <a:t>NO</a:t>
            </a:r>
          </a:p>
        </p:txBody>
      </p:sp>
      <p:sp>
        <p:nvSpPr>
          <p:cNvPr id="73" name="TextBox 72"/>
          <p:cNvSpPr txBox="1"/>
          <p:nvPr/>
        </p:nvSpPr>
        <p:spPr>
          <a:xfrm>
            <a:off x="3766169" y="2896595"/>
            <a:ext cx="998446" cy="338554"/>
          </a:xfrm>
          <a:prstGeom prst="rect">
            <a:avLst/>
          </a:prstGeom>
          <a:noFill/>
        </p:spPr>
        <p:txBody>
          <a:bodyPr wrap="square" rtlCol="0">
            <a:spAutoFit/>
          </a:bodyPr>
          <a:lstStyle/>
          <a:p>
            <a:r>
              <a:rPr lang="en-US" sz="1600" i="1" dirty="0"/>
              <a:t>Criteria:</a:t>
            </a:r>
          </a:p>
        </p:txBody>
      </p:sp>
      <p:cxnSp>
        <p:nvCxnSpPr>
          <p:cNvPr id="75" name="Straight Arrow Connector 74"/>
          <p:cNvCxnSpPr>
            <a:endCxn id="18" idx="1"/>
          </p:cNvCxnSpPr>
          <p:nvPr/>
        </p:nvCxnSpPr>
        <p:spPr>
          <a:xfrm>
            <a:off x="3477528" y="2566459"/>
            <a:ext cx="56206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3477528" y="4226711"/>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3479800" y="3123513"/>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468424" y="3630757"/>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V="1">
            <a:off x="3693825" y="2566459"/>
            <a:ext cx="17752" cy="166025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557623" y="3415803"/>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539214" y="3837226"/>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557623" y="4352510"/>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flipV="1">
            <a:off x="4788183" y="3415803"/>
            <a:ext cx="8876" cy="96330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a:off x="4572000" y="3415352"/>
            <a:ext cx="32559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a:endCxn id="25" idx="0"/>
          </p:cNvCxnSpPr>
          <p:nvPr/>
        </p:nvCxnSpPr>
        <p:spPr>
          <a:xfrm flipH="1">
            <a:off x="6469117" y="3356663"/>
            <a:ext cx="4992" cy="49804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a:off x="6463128" y="2806205"/>
            <a:ext cx="0" cy="22895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6043749" y="3079992"/>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5973797" y="3049904"/>
            <a:ext cx="1000624" cy="461665"/>
          </a:xfrm>
          <a:prstGeom prst="rect">
            <a:avLst/>
          </a:prstGeom>
          <a:solidFill>
            <a:schemeClr val="accent3"/>
          </a:solidFill>
          <a:ln>
            <a:solidFill>
              <a:schemeClr val="tx1"/>
            </a:solidFill>
          </a:ln>
        </p:spPr>
        <p:txBody>
          <a:bodyPr wrap="square" rtlCol="0">
            <a:spAutoFit/>
          </a:bodyPr>
          <a:lstStyle/>
          <a:p>
            <a:pPr algn="ctr"/>
            <a:r>
              <a:rPr lang="en-US" sz="1200" dirty="0"/>
              <a:t>Factor suitability</a:t>
            </a:r>
          </a:p>
        </p:txBody>
      </p:sp>
      <p:cxnSp>
        <p:nvCxnSpPr>
          <p:cNvPr id="123" name="Straight Arrow Connector 122"/>
          <p:cNvCxnSpPr/>
          <p:nvPr/>
        </p:nvCxnSpPr>
        <p:spPr>
          <a:xfrm flipH="1">
            <a:off x="5556011"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6" name="Straight Arrow Connector 125"/>
          <p:cNvCxnSpPr/>
          <p:nvPr/>
        </p:nvCxnSpPr>
        <p:spPr>
          <a:xfrm flipH="1">
            <a:off x="4258692"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7" name="Straight Arrow Connector 126"/>
          <p:cNvCxnSpPr/>
          <p:nvPr/>
        </p:nvCxnSpPr>
        <p:spPr>
          <a:xfrm flipV="1">
            <a:off x="3777698" y="5324868"/>
            <a:ext cx="3760" cy="27326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3766169" y="5324868"/>
            <a:ext cx="524726" cy="369332"/>
          </a:xfrm>
          <a:prstGeom prst="rect">
            <a:avLst/>
          </a:prstGeom>
          <a:noFill/>
        </p:spPr>
        <p:txBody>
          <a:bodyPr wrap="square" rtlCol="0">
            <a:spAutoFit/>
          </a:bodyPr>
          <a:lstStyle/>
          <a:p>
            <a:r>
              <a:rPr lang="en-US" dirty="0"/>
              <a:t>NO</a:t>
            </a:r>
          </a:p>
        </p:txBody>
      </p:sp>
      <p:cxnSp>
        <p:nvCxnSpPr>
          <p:cNvPr id="131" name="Straight Arrow Connector 130"/>
          <p:cNvCxnSpPr/>
          <p:nvPr/>
        </p:nvCxnSpPr>
        <p:spPr>
          <a:xfrm>
            <a:off x="3500427" y="360488"/>
            <a:ext cx="56206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3451865" y="1411135"/>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flipV="1">
            <a:off x="3668390" y="360488"/>
            <a:ext cx="17752" cy="10501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6" name="Straight Arrow Connector 135"/>
          <p:cNvCxnSpPr>
            <a:endCxn id="26" idx="0"/>
          </p:cNvCxnSpPr>
          <p:nvPr/>
        </p:nvCxnSpPr>
        <p:spPr>
          <a:xfrm flipH="1">
            <a:off x="4557623" y="590073"/>
            <a:ext cx="16001" cy="55799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9" name="Straight Arrow Connector 138"/>
          <p:cNvCxnSpPr/>
          <p:nvPr/>
        </p:nvCxnSpPr>
        <p:spPr>
          <a:xfrm flipH="1">
            <a:off x="5104411" y="360488"/>
            <a:ext cx="856347" cy="227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1859146" y="4976458"/>
            <a:ext cx="1127103" cy="1384995"/>
          </a:xfrm>
          <a:prstGeom prst="rect">
            <a:avLst/>
          </a:prstGeom>
          <a:solidFill>
            <a:schemeClr val="accent3"/>
          </a:solidFill>
          <a:ln>
            <a:solidFill>
              <a:schemeClr val="tx1"/>
            </a:solidFill>
          </a:ln>
        </p:spPr>
        <p:txBody>
          <a:bodyPr wrap="square" rtlCol="0">
            <a:spAutoFit/>
          </a:bodyPr>
          <a:lstStyle/>
          <a:p>
            <a:r>
              <a:rPr lang="en-US" sz="1200" dirty="0"/>
              <a:t>Site Selection based on:</a:t>
            </a:r>
          </a:p>
          <a:p>
            <a:endParaRPr lang="en-US" sz="1200" dirty="0"/>
          </a:p>
          <a:p>
            <a:r>
              <a:rPr lang="en-US" sz="1200" dirty="0"/>
              <a:t>Geographic</a:t>
            </a:r>
          </a:p>
          <a:p>
            <a:r>
              <a:rPr lang="en-US" sz="1200" dirty="0"/>
              <a:t>Socioeconomic</a:t>
            </a:r>
          </a:p>
          <a:p>
            <a:r>
              <a:rPr lang="en-US" sz="1200" dirty="0"/>
              <a:t>Environmental</a:t>
            </a:r>
          </a:p>
          <a:p>
            <a:r>
              <a:rPr lang="en-US" sz="1200" dirty="0"/>
              <a:t>Production</a:t>
            </a:r>
          </a:p>
        </p:txBody>
      </p:sp>
      <p:cxnSp>
        <p:nvCxnSpPr>
          <p:cNvPr id="142" name="Straight Arrow Connector 141"/>
          <p:cNvCxnSpPr/>
          <p:nvPr/>
        </p:nvCxnSpPr>
        <p:spPr>
          <a:xfrm flipH="1">
            <a:off x="2986249"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5539838" y="3324108"/>
            <a:ext cx="40495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897594" y="3269535"/>
            <a:ext cx="776165" cy="500279"/>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4797059" y="3198405"/>
            <a:ext cx="1000624" cy="646331"/>
          </a:xfrm>
          <a:prstGeom prst="rect">
            <a:avLst/>
          </a:prstGeom>
          <a:noFill/>
        </p:spPr>
        <p:txBody>
          <a:bodyPr wrap="square" rtlCol="0">
            <a:spAutoFit/>
          </a:bodyPr>
          <a:lstStyle/>
          <a:p>
            <a:pPr algn="ctr"/>
            <a:r>
              <a:rPr lang="en-US" sz="1200" dirty="0"/>
              <a:t>Factor suitability ranges</a:t>
            </a:r>
          </a:p>
        </p:txBody>
      </p:sp>
      <p:sp>
        <p:nvSpPr>
          <p:cNvPr id="143" name="TextBox 142"/>
          <p:cNvSpPr txBox="1"/>
          <p:nvPr/>
        </p:nvSpPr>
        <p:spPr>
          <a:xfrm>
            <a:off x="2975701" y="5532447"/>
            <a:ext cx="524726" cy="369332"/>
          </a:xfrm>
          <a:prstGeom prst="rect">
            <a:avLst/>
          </a:prstGeom>
          <a:noFill/>
        </p:spPr>
        <p:txBody>
          <a:bodyPr wrap="square" rtlCol="0">
            <a:spAutoFit/>
          </a:bodyPr>
          <a:lstStyle/>
          <a:p>
            <a:r>
              <a:rPr lang="en-US" dirty="0"/>
              <a:t>YES</a:t>
            </a:r>
          </a:p>
        </p:txBody>
      </p:sp>
      <p:sp>
        <p:nvSpPr>
          <p:cNvPr id="144" name="TextBox 143"/>
          <p:cNvSpPr txBox="1"/>
          <p:nvPr/>
        </p:nvSpPr>
        <p:spPr>
          <a:xfrm>
            <a:off x="1833632" y="1910687"/>
            <a:ext cx="1073829" cy="307777"/>
          </a:xfrm>
          <a:prstGeom prst="rect">
            <a:avLst/>
          </a:prstGeom>
          <a:noFill/>
        </p:spPr>
        <p:txBody>
          <a:bodyPr wrap="square" rtlCol="0">
            <a:spAutoFit/>
          </a:bodyPr>
          <a:lstStyle/>
          <a:p>
            <a:r>
              <a:rPr lang="en-US" sz="1400" i="1" dirty="0"/>
              <a:t>Stage 1</a:t>
            </a:r>
          </a:p>
        </p:txBody>
      </p:sp>
      <p:sp>
        <p:nvSpPr>
          <p:cNvPr id="145" name="TextBox 144"/>
          <p:cNvSpPr txBox="1"/>
          <p:nvPr/>
        </p:nvSpPr>
        <p:spPr>
          <a:xfrm>
            <a:off x="1772340" y="4369730"/>
            <a:ext cx="1073829" cy="307777"/>
          </a:xfrm>
          <a:prstGeom prst="rect">
            <a:avLst/>
          </a:prstGeom>
          <a:noFill/>
        </p:spPr>
        <p:txBody>
          <a:bodyPr wrap="square" rtlCol="0">
            <a:spAutoFit/>
          </a:bodyPr>
          <a:lstStyle/>
          <a:p>
            <a:r>
              <a:rPr lang="en-US" sz="1400" i="1" dirty="0"/>
              <a:t>Stage 2</a:t>
            </a:r>
          </a:p>
        </p:txBody>
      </p:sp>
      <p:sp>
        <p:nvSpPr>
          <p:cNvPr id="146" name="TextBox 145"/>
          <p:cNvSpPr txBox="1"/>
          <p:nvPr/>
        </p:nvSpPr>
        <p:spPr>
          <a:xfrm>
            <a:off x="1772340" y="6420569"/>
            <a:ext cx="1073829" cy="307777"/>
          </a:xfrm>
          <a:prstGeom prst="rect">
            <a:avLst/>
          </a:prstGeom>
          <a:noFill/>
        </p:spPr>
        <p:txBody>
          <a:bodyPr wrap="square" rtlCol="0">
            <a:spAutoFit/>
          </a:bodyPr>
          <a:lstStyle/>
          <a:p>
            <a:r>
              <a:rPr lang="en-US" sz="1400" i="1" dirty="0"/>
              <a:t>Stage 3</a:t>
            </a:r>
          </a:p>
        </p:txBody>
      </p:sp>
      <p:pic>
        <p:nvPicPr>
          <p:cNvPr id="3" name="Graphic 2" descr="Checkmark">
            <a:extLst>
              <a:ext uri="{FF2B5EF4-FFF2-40B4-BE49-F238E27FC236}">
                <a16:creationId xmlns:a16="http://schemas.microsoft.com/office/drawing/2014/main" id="{875F538E-E957-2B44-B6B6-8CA6FC305C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98349" y="202064"/>
            <a:ext cx="579375" cy="579375"/>
          </a:xfrm>
          <a:prstGeom prst="rect">
            <a:avLst/>
          </a:prstGeom>
        </p:spPr>
      </p:pic>
      <p:pic>
        <p:nvPicPr>
          <p:cNvPr id="11" name="Graphic 10" descr="Question mark">
            <a:extLst>
              <a:ext uri="{FF2B5EF4-FFF2-40B4-BE49-F238E27FC236}">
                <a16:creationId xmlns:a16="http://schemas.microsoft.com/office/drawing/2014/main" id="{F084E5A5-4F84-AD46-B0F0-9836B7CA487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29045" y="1073640"/>
            <a:ext cx="701525" cy="701525"/>
          </a:xfrm>
          <a:prstGeom prst="rect">
            <a:avLst/>
          </a:prstGeom>
        </p:spPr>
      </p:pic>
      <p:pic>
        <p:nvPicPr>
          <p:cNvPr id="105" name="Graphic 104" descr="Checkmark">
            <a:extLst>
              <a:ext uri="{FF2B5EF4-FFF2-40B4-BE49-F238E27FC236}">
                <a16:creationId xmlns:a16="http://schemas.microsoft.com/office/drawing/2014/main" id="{DCE84D6E-869C-F043-BF71-F501A8E1C3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53519" y="3490858"/>
            <a:ext cx="579375" cy="579375"/>
          </a:xfrm>
          <a:prstGeom prst="rect">
            <a:avLst/>
          </a:prstGeom>
        </p:spPr>
      </p:pic>
      <p:pic>
        <p:nvPicPr>
          <p:cNvPr id="28" name="Graphic 27" descr="Close">
            <a:extLst>
              <a:ext uri="{FF2B5EF4-FFF2-40B4-BE49-F238E27FC236}">
                <a16:creationId xmlns:a16="http://schemas.microsoft.com/office/drawing/2014/main" id="{6D6BAEF5-EEFD-CF47-9E4F-8572EFF6D60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257888" y="87982"/>
            <a:ext cx="609469" cy="609469"/>
          </a:xfrm>
          <a:prstGeom prst="rect">
            <a:avLst/>
          </a:prstGeom>
        </p:spPr>
      </p:pic>
      <p:pic>
        <p:nvPicPr>
          <p:cNvPr id="107" name="Graphic 106" descr="Close">
            <a:extLst>
              <a:ext uri="{FF2B5EF4-FFF2-40B4-BE49-F238E27FC236}">
                <a16:creationId xmlns:a16="http://schemas.microsoft.com/office/drawing/2014/main" id="{E3324965-BA59-7D4C-AA62-6AD46529F30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27531" y="1123674"/>
            <a:ext cx="609469" cy="609469"/>
          </a:xfrm>
          <a:prstGeom prst="rect">
            <a:avLst/>
          </a:prstGeom>
        </p:spPr>
      </p:pic>
      <p:pic>
        <p:nvPicPr>
          <p:cNvPr id="108" name="Graphic 107" descr="Close">
            <a:extLst>
              <a:ext uri="{FF2B5EF4-FFF2-40B4-BE49-F238E27FC236}">
                <a16:creationId xmlns:a16="http://schemas.microsoft.com/office/drawing/2014/main" id="{1024DB49-3B4A-3E49-AFBC-3017F0463C1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262042" y="644124"/>
            <a:ext cx="609469" cy="609469"/>
          </a:xfrm>
          <a:prstGeom prst="rect">
            <a:avLst/>
          </a:prstGeom>
        </p:spPr>
      </p:pic>
      <p:pic>
        <p:nvPicPr>
          <p:cNvPr id="109" name="Graphic 108" descr="Checkmark">
            <a:extLst>
              <a:ext uri="{FF2B5EF4-FFF2-40B4-BE49-F238E27FC236}">
                <a16:creationId xmlns:a16="http://schemas.microsoft.com/office/drawing/2014/main" id="{0340C89F-03F0-1647-99DC-1F75F106D1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44180" y="2755505"/>
            <a:ext cx="579375" cy="579375"/>
          </a:xfrm>
          <a:prstGeom prst="rect">
            <a:avLst/>
          </a:prstGeom>
        </p:spPr>
      </p:pic>
      <p:pic>
        <p:nvPicPr>
          <p:cNvPr id="110" name="Graphic 109" descr="Checkmark">
            <a:extLst>
              <a:ext uri="{FF2B5EF4-FFF2-40B4-BE49-F238E27FC236}">
                <a16:creationId xmlns:a16="http://schemas.microsoft.com/office/drawing/2014/main" id="{FA963D14-07E9-3B47-B428-88C9C4B78D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10641" y="3882539"/>
            <a:ext cx="579375" cy="579375"/>
          </a:xfrm>
          <a:prstGeom prst="rect">
            <a:avLst/>
          </a:prstGeom>
        </p:spPr>
      </p:pic>
      <p:pic>
        <p:nvPicPr>
          <p:cNvPr id="111" name="Graphic 110" descr="Checkmark">
            <a:extLst>
              <a:ext uri="{FF2B5EF4-FFF2-40B4-BE49-F238E27FC236}">
                <a16:creationId xmlns:a16="http://schemas.microsoft.com/office/drawing/2014/main" id="{98819540-0E6B-5F4A-B250-7A8FB680AF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56359" y="3249298"/>
            <a:ext cx="579375" cy="579375"/>
          </a:xfrm>
          <a:prstGeom prst="rect">
            <a:avLst/>
          </a:prstGeom>
        </p:spPr>
      </p:pic>
      <p:pic>
        <p:nvPicPr>
          <p:cNvPr id="112" name="Graphic 111" descr="Checkmark">
            <a:extLst>
              <a:ext uri="{FF2B5EF4-FFF2-40B4-BE49-F238E27FC236}">
                <a16:creationId xmlns:a16="http://schemas.microsoft.com/office/drawing/2014/main" id="{6BA436E0-5852-DC47-A43C-E2A7D06EEB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73344" y="2195738"/>
            <a:ext cx="579375" cy="579375"/>
          </a:xfrm>
          <a:prstGeom prst="rect">
            <a:avLst/>
          </a:prstGeom>
        </p:spPr>
      </p:pic>
      <p:pic>
        <p:nvPicPr>
          <p:cNvPr id="113" name="Graphic 112" descr="Close">
            <a:extLst>
              <a:ext uri="{FF2B5EF4-FFF2-40B4-BE49-F238E27FC236}">
                <a16:creationId xmlns:a16="http://schemas.microsoft.com/office/drawing/2014/main" id="{3DA70ED7-5174-5747-A1EB-617800B5939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500075" y="1617049"/>
            <a:ext cx="609469" cy="609469"/>
          </a:xfrm>
          <a:prstGeom prst="rect">
            <a:avLst/>
          </a:prstGeom>
        </p:spPr>
      </p:pic>
      <p:pic>
        <p:nvPicPr>
          <p:cNvPr id="114" name="Graphic 113" descr="Checkmark">
            <a:extLst>
              <a:ext uri="{FF2B5EF4-FFF2-40B4-BE49-F238E27FC236}">
                <a16:creationId xmlns:a16="http://schemas.microsoft.com/office/drawing/2014/main" id="{B6FADB69-5D60-2646-82DC-E4A2E272831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50228" y="4789644"/>
            <a:ext cx="579375" cy="579375"/>
          </a:xfrm>
          <a:prstGeom prst="rect">
            <a:avLst/>
          </a:prstGeom>
        </p:spPr>
      </p:pic>
      <p:pic>
        <p:nvPicPr>
          <p:cNvPr id="115" name="Graphic 114" descr="Checkmark">
            <a:extLst>
              <a:ext uri="{FF2B5EF4-FFF2-40B4-BE49-F238E27FC236}">
                <a16:creationId xmlns:a16="http://schemas.microsoft.com/office/drawing/2014/main" id="{79AB021B-BA65-5D42-B8CD-7568755C7BE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59224" y="5739608"/>
            <a:ext cx="579375" cy="579375"/>
          </a:xfrm>
          <a:prstGeom prst="rect">
            <a:avLst/>
          </a:prstGeom>
        </p:spPr>
      </p:pic>
      <p:pic>
        <p:nvPicPr>
          <p:cNvPr id="116" name="Graphic 115" descr="Checkmark">
            <a:extLst>
              <a:ext uri="{FF2B5EF4-FFF2-40B4-BE49-F238E27FC236}">
                <a16:creationId xmlns:a16="http://schemas.microsoft.com/office/drawing/2014/main" id="{9DDE8CDB-F22E-4E47-92A9-972A6553F9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123641" y="5752709"/>
            <a:ext cx="579375" cy="579375"/>
          </a:xfrm>
          <a:prstGeom prst="rect">
            <a:avLst/>
          </a:prstGeom>
        </p:spPr>
      </p:pic>
      <p:pic>
        <p:nvPicPr>
          <p:cNvPr id="118" name="Graphic 117" descr="Close">
            <a:extLst>
              <a:ext uri="{FF2B5EF4-FFF2-40B4-BE49-F238E27FC236}">
                <a16:creationId xmlns:a16="http://schemas.microsoft.com/office/drawing/2014/main" id="{1938D3D7-1610-5F4D-97B2-615CD4922FB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754172" y="5860013"/>
            <a:ext cx="609469" cy="609469"/>
          </a:xfrm>
          <a:prstGeom prst="rect">
            <a:avLst/>
          </a:prstGeom>
        </p:spPr>
      </p:pic>
      <p:grpSp>
        <p:nvGrpSpPr>
          <p:cNvPr id="100" name="Group 99">
            <a:extLst>
              <a:ext uri="{FF2B5EF4-FFF2-40B4-BE49-F238E27FC236}">
                <a16:creationId xmlns:a16="http://schemas.microsoft.com/office/drawing/2014/main" id="{595F3750-44FD-DB4B-8574-2C81223E4E44}"/>
              </a:ext>
            </a:extLst>
          </p:cNvPr>
          <p:cNvGrpSpPr/>
          <p:nvPr/>
        </p:nvGrpSpPr>
        <p:grpSpPr>
          <a:xfrm>
            <a:off x="5989833" y="1309086"/>
            <a:ext cx="1071430" cy="424157"/>
            <a:chOff x="5989833" y="1309086"/>
            <a:chExt cx="1071430" cy="424157"/>
          </a:xfrm>
        </p:grpSpPr>
        <p:sp>
          <p:nvSpPr>
            <p:cNvPr id="101" name="Hexagon 100">
              <a:extLst>
                <a:ext uri="{FF2B5EF4-FFF2-40B4-BE49-F238E27FC236}">
                  <a16:creationId xmlns:a16="http://schemas.microsoft.com/office/drawing/2014/main" id="{8ECD6FEB-B872-8D4D-B7B6-92DB1767C044}"/>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3145E44-DA52-554C-8B0B-75759DC3A42E}"/>
                </a:ext>
              </a:extLst>
            </p:cNvPr>
            <p:cNvSpPr txBox="1"/>
            <p:nvPr/>
          </p:nvSpPr>
          <p:spPr>
            <a:xfrm>
              <a:off x="6044340" y="1395756"/>
              <a:ext cx="1000624"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suitability</a:t>
              </a:r>
            </a:p>
          </p:txBody>
        </p:sp>
      </p:grpSp>
      <p:grpSp>
        <p:nvGrpSpPr>
          <p:cNvPr id="104" name="Group 103">
            <a:extLst>
              <a:ext uri="{FF2B5EF4-FFF2-40B4-BE49-F238E27FC236}">
                <a16:creationId xmlns:a16="http://schemas.microsoft.com/office/drawing/2014/main" id="{EF9502F7-C031-8D47-BBA3-A6F8948A54F8}"/>
              </a:ext>
            </a:extLst>
          </p:cNvPr>
          <p:cNvGrpSpPr/>
          <p:nvPr/>
        </p:nvGrpSpPr>
        <p:grpSpPr>
          <a:xfrm>
            <a:off x="4653519" y="4204021"/>
            <a:ext cx="1071430" cy="424157"/>
            <a:chOff x="5989833" y="1309086"/>
            <a:chExt cx="1071430" cy="424157"/>
          </a:xfrm>
        </p:grpSpPr>
        <p:sp>
          <p:nvSpPr>
            <p:cNvPr id="106" name="Hexagon 105">
              <a:extLst>
                <a:ext uri="{FF2B5EF4-FFF2-40B4-BE49-F238E27FC236}">
                  <a16:creationId xmlns:a16="http://schemas.microsoft.com/office/drawing/2014/main" id="{CB25F1C5-F56E-DC40-B6A3-8B44C62F6046}"/>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5C984045-E247-7849-BAA5-BACFA64219B6}"/>
                </a:ext>
              </a:extLst>
            </p:cNvPr>
            <p:cNvSpPr txBox="1"/>
            <p:nvPr/>
          </p:nvSpPr>
          <p:spPr>
            <a:xfrm>
              <a:off x="6044340" y="1395756"/>
              <a:ext cx="1000624"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suitability</a:t>
              </a:r>
            </a:p>
          </p:txBody>
        </p:sp>
      </p:grpSp>
      <p:grpSp>
        <p:nvGrpSpPr>
          <p:cNvPr id="119" name="Group 118">
            <a:extLst>
              <a:ext uri="{FF2B5EF4-FFF2-40B4-BE49-F238E27FC236}">
                <a16:creationId xmlns:a16="http://schemas.microsoft.com/office/drawing/2014/main" id="{EC39F843-6B1A-8C47-B68E-63452AE7087C}"/>
              </a:ext>
            </a:extLst>
          </p:cNvPr>
          <p:cNvGrpSpPr/>
          <p:nvPr/>
        </p:nvGrpSpPr>
        <p:grpSpPr>
          <a:xfrm>
            <a:off x="3193962" y="4816770"/>
            <a:ext cx="1119085" cy="424157"/>
            <a:chOff x="5989833" y="1309086"/>
            <a:chExt cx="1119085" cy="424157"/>
          </a:xfrm>
        </p:grpSpPr>
        <p:sp>
          <p:nvSpPr>
            <p:cNvPr id="121" name="Hexagon 120">
              <a:extLst>
                <a:ext uri="{FF2B5EF4-FFF2-40B4-BE49-F238E27FC236}">
                  <a16:creationId xmlns:a16="http://schemas.microsoft.com/office/drawing/2014/main" id="{EE90ED88-9C8C-814E-B2F6-F8962804BBE3}"/>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F6472096-8FF5-9749-9B6E-DEDBFA40B515}"/>
                </a:ext>
              </a:extLst>
            </p:cNvPr>
            <p:cNvSpPr txBox="1"/>
            <p:nvPr/>
          </p:nvSpPr>
          <p:spPr>
            <a:xfrm>
              <a:off x="6010473" y="1395756"/>
              <a:ext cx="1098445"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a:t>
              </a:r>
              <a:r>
                <a:rPr lang="en-US" sz="1200" dirty="0">
                  <a:solidFill>
                    <a:prstClr val="black"/>
                  </a:solidFill>
                  <a:latin typeface="Calibri"/>
                </a:rPr>
                <a:t>production</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124" name="Rectangle 123">
            <a:extLst>
              <a:ext uri="{FF2B5EF4-FFF2-40B4-BE49-F238E27FC236}">
                <a16:creationId xmlns:a16="http://schemas.microsoft.com/office/drawing/2014/main" id="{38FDC5F1-BD8C-B54A-818D-5BC6DA5B3982}"/>
              </a:ext>
            </a:extLst>
          </p:cNvPr>
          <p:cNvSpPr/>
          <p:nvPr/>
        </p:nvSpPr>
        <p:spPr>
          <a:xfrm>
            <a:off x="1" y="165384"/>
            <a:ext cx="1752469" cy="1754326"/>
          </a:xfrm>
          <a:prstGeom prst="rect">
            <a:avLst/>
          </a:prstGeom>
        </p:spPr>
        <p:txBody>
          <a:bodyPr wrap="square">
            <a:spAutoFit/>
          </a:bodyPr>
          <a:lstStyle/>
          <a:p>
            <a:pPr algn="ctr"/>
            <a:r>
              <a:rPr lang="en-US" b="1" dirty="0"/>
              <a:t>Post-project Decision-support Tool: Farms 1 and 2,  </a:t>
            </a:r>
            <a:r>
              <a:rPr lang="en-US" b="1" dirty="0" err="1"/>
              <a:t>Masonboro</a:t>
            </a:r>
            <a:r>
              <a:rPr lang="en-US" b="1" dirty="0"/>
              <a:t> NCNERR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1504" y="0"/>
            <a:ext cx="5304146" cy="6728346"/>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tangle 4"/>
          <p:cNvSpPr/>
          <p:nvPr/>
        </p:nvSpPr>
        <p:spPr>
          <a:xfrm>
            <a:off x="1801504" y="2190750"/>
            <a:ext cx="5304146" cy="24765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Parallelogram 5"/>
          <p:cNvSpPr/>
          <p:nvPr/>
        </p:nvSpPr>
        <p:spPr>
          <a:xfrm>
            <a:off x="2180290" y="263840"/>
            <a:ext cx="1297238" cy="577246"/>
          </a:xfrm>
          <a:prstGeom prst="parallelogram">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Parallelogram 6"/>
          <p:cNvSpPr/>
          <p:nvPr/>
        </p:nvSpPr>
        <p:spPr>
          <a:xfrm>
            <a:off x="2217959" y="1140136"/>
            <a:ext cx="1297238" cy="577246"/>
          </a:xfrm>
          <a:prstGeom prst="parallelogram">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Parallelogram 8"/>
          <p:cNvSpPr/>
          <p:nvPr/>
        </p:nvSpPr>
        <p:spPr>
          <a:xfrm>
            <a:off x="2217959" y="2937539"/>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ectangle 11"/>
          <p:cNvSpPr/>
          <p:nvPr/>
        </p:nvSpPr>
        <p:spPr>
          <a:xfrm>
            <a:off x="5953202" y="101675"/>
            <a:ext cx="1064822" cy="1054213"/>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4039589" y="218070"/>
            <a:ext cx="1064822"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Parallelogram 14"/>
          <p:cNvSpPr/>
          <p:nvPr/>
        </p:nvSpPr>
        <p:spPr>
          <a:xfrm>
            <a:off x="2217959" y="2373121"/>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Parallelogram 15"/>
          <p:cNvSpPr/>
          <p:nvPr/>
        </p:nvSpPr>
        <p:spPr>
          <a:xfrm>
            <a:off x="2217959" y="3467484"/>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Parallelogram 16"/>
          <p:cNvSpPr/>
          <p:nvPr/>
        </p:nvSpPr>
        <p:spPr>
          <a:xfrm>
            <a:off x="2217959" y="4092022"/>
            <a:ext cx="1297238" cy="331996"/>
          </a:xfrm>
          <a:prstGeom prst="parallelogram">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Rectangle 17"/>
          <p:cNvSpPr/>
          <p:nvPr/>
        </p:nvSpPr>
        <p:spPr>
          <a:xfrm>
            <a:off x="4039589" y="2280547"/>
            <a:ext cx="1064822" cy="571823"/>
          </a:xfrm>
          <a:prstGeom prst="rect">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ectangle 18"/>
          <p:cNvSpPr/>
          <p:nvPr/>
        </p:nvSpPr>
        <p:spPr>
          <a:xfrm>
            <a:off x="5862937" y="2280547"/>
            <a:ext cx="1064822" cy="525658"/>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Rectangle 19"/>
          <p:cNvSpPr/>
          <p:nvPr/>
        </p:nvSpPr>
        <p:spPr>
          <a:xfrm>
            <a:off x="3795835" y="3198405"/>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Rectangle 20"/>
          <p:cNvSpPr/>
          <p:nvPr/>
        </p:nvSpPr>
        <p:spPr>
          <a:xfrm>
            <a:off x="3781458" y="3642672"/>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Rectangle 21"/>
          <p:cNvSpPr/>
          <p:nvPr/>
        </p:nvSpPr>
        <p:spPr>
          <a:xfrm>
            <a:off x="3781458" y="4129046"/>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Diamond 24"/>
          <p:cNvSpPr/>
          <p:nvPr/>
        </p:nvSpPr>
        <p:spPr>
          <a:xfrm>
            <a:off x="6010475" y="3854708"/>
            <a:ext cx="917284" cy="56931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Diamond 25"/>
          <p:cNvSpPr/>
          <p:nvPr/>
        </p:nvSpPr>
        <p:spPr>
          <a:xfrm>
            <a:off x="4098981" y="1148072"/>
            <a:ext cx="917284" cy="56931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Diamond 26"/>
          <p:cNvSpPr/>
          <p:nvPr/>
        </p:nvSpPr>
        <p:spPr>
          <a:xfrm>
            <a:off x="3264949" y="5598133"/>
            <a:ext cx="1019915" cy="792460"/>
          </a:xfrm>
          <a:prstGeom prst="diamond">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Rectangle 28"/>
          <p:cNvSpPr/>
          <p:nvPr/>
        </p:nvSpPr>
        <p:spPr>
          <a:xfrm>
            <a:off x="5849111" y="5139883"/>
            <a:ext cx="1098445" cy="1250710"/>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TextBox 31"/>
          <p:cNvSpPr txBox="1"/>
          <p:nvPr/>
        </p:nvSpPr>
        <p:spPr>
          <a:xfrm>
            <a:off x="2220269" y="384829"/>
            <a:ext cx="1257259"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Legal constraints</a:t>
            </a:r>
          </a:p>
        </p:txBody>
      </p:sp>
      <p:sp>
        <p:nvSpPr>
          <p:cNvPr id="33" name="TextBox 32"/>
          <p:cNvSpPr txBox="1"/>
          <p:nvPr/>
        </p:nvSpPr>
        <p:spPr>
          <a:xfrm>
            <a:off x="2309255" y="1294388"/>
            <a:ext cx="1064878"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Use conflicts</a:t>
            </a:r>
          </a:p>
        </p:txBody>
      </p:sp>
      <p:sp>
        <p:nvSpPr>
          <p:cNvPr id="34" name="TextBox 33"/>
          <p:cNvSpPr txBox="1"/>
          <p:nvPr/>
        </p:nvSpPr>
        <p:spPr>
          <a:xfrm>
            <a:off x="4121120" y="1229350"/>
            <a:ext cx="8724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Suitable areas</a:t>
            </a:r>
          </a:p>
        </p:txBody>
      </p:sp>
      <p:sp>
        <p:nvSpPr>
          <p:cNvPr id="35" name="TextBox 34"/>
          <p:cNvSpPr txBox="1"/>
          <p:nvPr/>
        </p:nvSpPr>
        <p:spPr>
          <a:xfrm>
            <a:off x="3975450" y="180782"/>
            <a:ext cx="119634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Geographic constraints </a:t>
            </a:r>
          </a:p>
        </p:txBody>
      </p:sp>
      <p:sp>
        <p:nvSpPr>
          <p:cNvPr id="36" name="TextBox 35"/>
          <p:cNvSpPr txBox="1"/>
          <p:nvPr/>
        </p:nvSpPr>
        <p:spPr>
          <a:xfrm>
            <a:off x="5915947" y="140225"/>
            <a:ext cx="1196347" cy="101566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GIS Siting Tool (</a:t>
            </a:r>
            <a:r>
              <a:rPr kumimoji="0" lang="en-US" sz="1200" b="0" i="1" u="none" strike="noStrike" kern="1200" cap="none" spc="0" normalizeH="0" baseline="0" noProof="0" dirty="0">
                <a:ln>
                  <a:noFill/>
                </a:ln>
                <a:solidFill>
                  <a:prstClr val="black"/>
                </a:solidFill>
                <a:effectLst/>
                <a:uLnTx/>
                <a:uFillTx/>
                <a:latin typeface="Calibri"/>
                <a:ea typeface="+mn-ea"/>
                <a:cs typeface="+mn-cs"/>
              </a:rPr>
              <a:t>e.g. </a:t>
            </a:r>
            <a:r>
              <a:rPr kumimoji="0" lang="en-US" sz="1200" b="0" i="0" u="none" strike="noStrike" kern="1200" cap="none" spc="0" normalizeH="0" baseline="0" noProof="0" dirty="0">
                <a:ln>
                  <a:noFill/>
                </a:ln>
                <a:solidFill>
                  <a:prstClr val="black"/>
                </a:solidFill>
                <a:effectLst/>
                <a:uLnTx/>
                <a:uFillTx/>
                <a:latin typeface="Calibri"/>
                <a:ea typeface="+mn-ea"/>
                <a:cs typeface="+mn-cs"/>
              </a:rPr>
              <a:t>Bottom type, depth, existing aquaculture)</a:t>
            </a:r>
          </a:p>
        </p:txBody>
      </p:sp>
      <p:sp>
        <p:nvSpPr>
          <p:cNvPr id="38" name="TextBox 37"/>
          <p:cNvSpPr txBox="1"/>
          <p:nvPr/>
        </p:nvSpPr>
        <p:spPr>
          <a:xfrm>
            <a:off x="4098981" y="2240030"/>
            <a:ext cx="1000624"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Experimental &amp; Historical Data</a:t>
            </a:r>
          </a:p>
        </p:txBody>
      </p:sp>
      <p:sp>
        <p:nvSpPr>
          <p:cNvPr id="39" name="TextBox 38"/>
          <p:cNvSpPr txBox="1"/>
          <p:nvPr/>
        </p:nvSpPr>
        <p:spPr>
          <a:xfrm>
            <a:off x="3693825" y="3136176"/>
            <a:ext cx="1007094"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Water quality</a:t>
            </a:r>
          </a:p>
        </p:txBody>
      </p:sp>
      <p:sp>
        <p:nvSpPr>
          <p:cNvPr id="40" name="TextBox 39"/>
          <p:cNvSpPr txBox="1"/>
          <p:nvPr/>
        </p:nvSpPr>
        <p:spPr>
          <a:xfrm>
            <a:off x="3711577" y="3568647"/>
            <a:ext cx="92701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Sediment quality</a:t>
            </a:r>
          </a:p>
        </p:txBody>
      </p:sp>
      <p:sp>
        <p:nvSpPr>
          <p:cNvPr id="41" name="TextBox 40"/>
          <p:cNvSpPr txBox="1"/>
          <p:nvPr/>
        </p:nvSpPr>
        <p:spPr>
          <a:xfrm>
            <a:off x="3709931" y="4096244"/>
            <a:ext cx="92701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Ecological quality</a:t>
            </a:r>
          </a:p>
        </p:txBody>
      </p:sp>
      <p:sp>
        <p:nvSpPr>
          <p:cNvPr id="42" name="TextBox 41"/>
          <p:cNvSpPr txBox="1"/>
          <p:nvPr/>
        </p:nvSpPr>
        <p:spPr>
          <a:xfrm>
            <a:off x="6034313" y="3943043"/>
            <a:ext cx="8724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Suitable areas</a:t>
            </a:r>
          </a:p>
        </p:txBody>
      </p:sp>
      <p:sp>
        <p:nvSpPr>
          <p:cNvPr id="44" name="TextBox 43"/>
          <p:cNvSpPr txBox="1"/>
          <p:nvPr/>
        </p:nvSpPr>
        <p:spPr>
          <a:xfrm>
            <a:off x="5924590" y="2206039"/>
            <a:ext cx="1000624"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Multi-layer factor generation</a:t>
            </a:r>
          </a:p>
        </p:txBody>
      </p:sp>
      <p:sp>
        <p:nvSpPr>
          <p:cNvPr id="50" name="TextBox 49"/>
          <p:cNvSpPr txBox="1"/>
          <p:nvPr/>
        </p:nvSpPr>
        <p:spPr>
          <a:xfrm>
            <a:off x="4539214" y="5530456"/>
            <a:ext cx="1000624" cy="830997"/>
          </a:xfrm>
          <a:prstGeom prst="rect">
            <a:avLst/>
          </a:prstGeom>
          <a:solidFill>
            <a:schemeClr val="accent1">
              <a:lumMod val="40000"/>
              <a:lumOff val="60000"/>
            </a:schemeClr>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Farm-scale carrying capacity model</a:t>
            </a:r>
          </a:p>
        </p:txBody>
      </p:sp>
      <p:sp>
        <p:nvSpPr>
          <p:cNvPr id="51" name="TextBox 50"/>
          <p:cNvSpPr txBox="1"/>
          <p:nvPr/>
        </p:nvSpPr>
        <p:spPr>
          <a:xfrm>
            <a:off x="5824475" y="5431122"/>
            <a:ext cx="118025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Extraction of environmental driver data in suitable areas</a:t>
            </a:r>
          </a:p>
        </p:txBody>
      </p:sp>
      <p:sp>
        <p:nvSpPr>
          <p:cNvPr id="52" name="TextBox 51"/>
          <p:cNvSpPr txBox="1"/>
          <p:nvPr/>
        </p:nvSpPr>
        <p:spPr>
          <a:xfrm>
            <a:off x="3345062" y="5777293"/>
            <a:ext cx="87241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Production feasibility</a:t>
            </a:r>
          </a:p>
        </p:txBody>
      </p:sp>
      <p:sp>
        <p:nvSpPr>
          <p:cNvPr id="53" name="TextBox 52"/>
          <p:cNvSpPr txBox="1"/>
          <p:nvPr/>
        </p:nvSpPr>
        <p:spPr>
          <a:xfrm>
            <a:off x="2113613" y="2426529"/>
            <a:ext cx="148648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Resource Effects</a:t>
            </a:r>
          </a:p>
        </p:txBody>
      </p:sp>
      <p:sp>
        <p:nvSpPr>
          <p:cNvPr id="54" name="TextBox 53"/>
          <p:cNvSpPr txBox="1"/>
          <p:nvPr/>
        </p:nvSpPr>
        <p:spPr>
          <a:xfrm>
            <a:off x="2141166" y="2892043"/>
            <a:ext cx="148648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Environmental Impacts</a:t>
            </a:r>
          </a:p>
        </p:txBody>
      </p:sp>
      <p:sp>
        <p:nvSpPr>
          <p:cNvPr id="55" name="TextBox 54"/>
          <p:cNvSpPr txBox="1"/>
          <p:nvPr/>
        </p:nvSpPr>
        <p:spPr>
          <a:xfrm>
            <a:off x="2141166" y="3509522"/>
            <a:ext cx="148648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Ecological Impacts</a:t>
            </a:r>
          </a:p>
        </p:txBody>
      </p:sp>
      <p:sp>
        <p:nvSpPr>
          <p:cNvPr id="56" name="TextBox 55"/>
          <p:cNvSpPr txBox="1"/>
          <p:nvPr/>
        </p:nvSpPr>
        <p:spPr>
          <a:xfrm>
            <a:off x="2124862" y="4139523"/>
            <a:ext cx="1486482"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Growth/survival</a:t>
            </a:r>
          </a:p>
        </p:txBody>
      </p:sp>
      <p:cxnSp>
        <p:nvCxnSpPr>
          <p:cNvPr id="10" name="Elbow Connector 9"/>
          <p:cNvCxnSpPr/>
          <p:nvPr/>
        </p:nvCxnSpPr>
        <p:spPr>
          <a:xfrm>
            <a:off x="5016265" y="1432727"/>
            <a:ext cx="1018048" cy="2696319"/>
          </a:xfrm>
          <a:prstGeom prst="bentConnector3">
            <a:avLst>
              <a:gd name="adj1" fmla="val 7547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72957" y="1687684"/>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YES</a:t>
            </a:r>
          </a:p>
        </p:txBody>
      </p:sp>
      <p:sp>
        <p:nvSpPr>
          <p:cNvPr id="58" name="TextBox 57"/>
          <p:cNvSpPr txBox="1"/>
          <p:nvPr/>
        </p:nvSpPr>
        <p:spPr>
          <a:xfrm>
            <a:off x="5600574" y="1109722"/>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NO</a:t>
            </a:r>
          </a:p>
        </p:txBody>
      </p:sp>
      <p:cxnSp>
        <p:nvCxnSpPr>
          <p:cNvPr id="60" name="Straight Arrow Connector 59"/>
          <p:cNvCxnSpPr>
            <a:stCxn id="26" idx="3"/>
          </p:cNvCxnSpPr>
          <p:nvPr/>
        </p:nvCxnSpPr>
        <p:spPr>
          <a:xfrm>
            <a:off x="5016265" y="1432727"/>
            <a:ext cx="994210"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stCxn id="25" idx="2"/>
          </p:cNvCxnSpPr>
          <p:nvPr/>
        </p:nvCxnSpPr>
        <p:spPr>
          <a:xfrm>
            <a:off x="6469117" y="4424018"/>
            <a:ext cx="0" cy="70062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6422830" y="4667250"/>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YES</a:t>
            </a:r>
          </a:p>
        </p:txBody>
      </p:sp>
      <p:cxnSp>
        <p:nvCxnSpPr>
          <p:cNvPr id="70" name="Elbow Connector 69"/>
          <p:cNvCxnSpPr/>
          <p:nvPr/>
        </p:nvCxnSpPr>
        <p:spPr>
          <a:xfrm rot="10800000" flipV="1">
            <a:off x="5710649" y="4359878"/>
            <a:ext cx="594618" cy="64140"/>
          </a:xfrm>
          <a:prstGeom prst="bentConnector3">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5907106" y="4352510"/>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NO</a:t>
            </a:r>
          </a:p>
        </p:txBody>
      </p:sp>
      <p:sp>
        <p:nvSpPr>
          <p:cNvPr id="73" name="TextBox 72"/>
          <p:cNvSpPr txBox="1"/>
          <p:nvPr/>
        </p:nvSpPr>
        <p:spPr>
          <a:xfrm>
            <a:off x="3766169" y="2896595"/>
            <a:ext cx="998446"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prstClr val="black"/>
                </a:solidFill>
                <a:effectLst/>
                <a:uLnTx/>
                <a:uFillTx/>
                <a:latin typeface="Calibri"/>
                <a:ea typeface="+mn-ea"/>
                <a:cs typeface="+mn-cs"/>
              </a:rPr>
              <a:t>Criteria:</a:t>
            </a:r>
          </a:p>
        </p:txBody>
      </p:sp>
      <p:cxnSp>
        <p:nvCxnSpPr>
          <p:cNvPr id="75" name="Straight Arrow Connector 74"/>
          <p:cNvCxnSpPr>
            <a:endCxn id="18" idx="1"/>
          </p:cNvCxnSpPr>
          <p:nvPr/>
        </p:nvCxnSpPr>
        <p:spPr>
          <a:xfrm>
            <a:off x="3477528" y="2566459"/>
            <a:ext cx="56206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3477528" y="4226711"/>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3479800" y="3123513"/>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468424" y="3630757"/>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V="1">
            <a:off x="3693825" y="2566459"/>
            <a:ext cx="17752" cy="166025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557623" y="3415803"/>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539214" y="3837226"/>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557623" y="4352510"/>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flipV="1">
            <a:off x="4788183" y="3415803"/>
            <a:ext cx="8876" cy="96330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a:off x="4572000" y="3415352"/>
            <a:ext cx="32559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a:endCxn id="25" idx="0"/>
          </p:cNvCxnSpPr>
          <p:nvPr/>
        </p:nvCxnSpPr>
        <p:spPr>
          <a:xfrm flipH="1">
            <a:off x="6469117" y="3356663"/>
            <a:ext cx="4992" cy="49804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a:off x="6463128" y="2806205"/>
            <a:ext cx="0" cy="22895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6043749" y="3079992"/>
            <a:ext cx="776165" cy="37200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5" name="TextBox 44"/>
          <p:cNvSpPr txBox="1"/>
          <p:nvPr/>
        </p:nvSpPr>
        <p:spPr>
          <a:xfrm>
            <a:off x="5973797" y="3049904"/>
            <a:ext cx="1000624" cy="461665"/>
          </a:xfrm>
          <a:prstGeom prst="rect">
            <a:avLst/>
          </a:prstGeom>
          <a:solidFill>
            <a:schemeClr val="accent3"/>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Factor suitability</a:t>
            </a:r>
          </a:p>
        </p:txBody>
      </p:sp>
      <p:cxnSp>
        <p:nvCxnSpPr>
          <p:cNvPr id="123" name="Straight Arrow Connector 122"/>
          <p:cNvCxnSpPr/>
          <p:nvPr/>
        </p:nvCxnSpPr>
        <p:spPr>
          <a:xfrm flipH="1">
            <a:off x="5556011"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6" name="Straight Arrow Connector 125"/>
          <p:cNvCxnSpPr/>
          <p:nvPr/>
        </p:nvCxnSpPr>
        <p:spPr>
          <a:xfrm flipH="1">
            <a:off x="4258692"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7" name="Straight Arrow Connector 126"/>
          <p:cNvCxnSpPr/>
          <p:nvPr/>
        </p:nvCxnSpPr>
        <p:spPr>
          <a:xfrm flipV="1">
            <a:off x="3777698" y="5324868"/>
            <a:ext cx="3760" cy="27326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30" name="TextBox 129"/>
          <p:cNvSpPr txBox="1"/>
          <p:nvPr/>
        </p:nvSpPr>
        <p:spPr>
          <a:xfrm>
            <a:off x="3766169" y="5324868"/>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NO</a:t>
            </a:r>
          </a:p>
        </p:txBody>
      </p:sp>
      <p:cxnSp>
        <p:nvCxnSpPr>
          <p:cNvPr id="131" name="Straight Arrow Connector 130"/>
          <p:cNvCxnSpPr/>
          <p:nvPr/>
        </p:nvCxnSpPr>
        <p:spPr>
          <a:xfrm>
            <a:off x="3500427" y="360488"/>
            <a:ext cx="56206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3451865" y="1411135"/>
            <a:ext cx="2254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flipV="1">
            <a:off x="3668390" y="360488"/>
            <a:ext cx="17752" cy="10501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6" name="Straight Arrow Connector 135"/>
          <p:cNvCxnSpPr>
            <a:endCxn id="26" idx="0"/>
          </p:cNvCxnSpPr>
          <p:nvPr/>
        </p:nvCxnSpPr>
        <p:spPr>
          <a:xfrm flipH="1">
            <a:off x="4557623" y="590073"/>
            <a:ext cx="16001" cy="55799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9" name="Straight Arrow Connector 138"/>
          <p:cNvCxnSpPr/>
          <p:nvPr/>
        </p:nvCxnSpPr>
        <p:spPr>
          <a:xfrm flipH="1">
            <a:off x="5104411" y="360488"/>
            <a:ext cx="856347" cy="227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1859146" y="4976458"/>
            <a:ext cx="1127103" cy="1384995"/>
          </a:xfrm>
          <a:prstGeom prst="rect">
            <a:avLst/>
          </a:prstGeom>
          <a:solidFill>
            <a:schemeClr val="accent3"/>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Site Selection based 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Geographic</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Socioeconomic</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Environmental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Production</a:t>
            </a:r>
          </a:p>
        </p:txBody>
      </p:sp>
      <p:cxnSp>
        <p:nvCxnSpPr>
          <p:cNvPr id="142" name="Straight Arrow Connector 141"/>
          <p:cNvCxnSpPr/>
          <p:nvPr/>
        </p:nvCxnSpPr>
        <p:spPr>
          <a:xfrm flipH="1">
            <a:off x="2986249" y="6009565"/>
            <a:ext cx="30927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a:off x="5539838" y="3324108"/>
            <a:ext cx="404954"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897594" y="3269535"/>
            <a:ext cx="776165" cy="500279"/>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42"/>
          <p:cNvSpPr txBox="1"/>
          <p:nvPr/>
        </p:nvSpPr>
        <p:spPr>
          <a:xfrm>
            <a:off x="4797059" y="3198405"/>
            <a:ext cx="1000624"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Factor suitability ranges</a:t>
            </a:r>
          </a:p>
        </p:txBody>
      </p:sp>
      <p:sp>
        <p:nvSpPr>
          <p:cNvPr id="143" name="TextBox 142"/>
          <p:cNvSpPr txBox="1"/>
          <p:nvPr/>
        </p:nvSpPr>
        <p:spPr>
          <a:xfrm>
            <a:off x="2975701" y="5532447"/>
            <a:ext cx="52472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YES</a:t>
            </a:r>
          </a:p>
        </p:txBody>
      </p:sp>
      <p:sp>
        <p:nvSpPr>
          <p:cNvPr id="144" name="TextBox 143"/>
          <p:cNvSpPr txBox="1"/>
          <p:nvPr/>
        </p:nvSpPr>
        <p:spPr>
          <a:xfrm>
            <a:off x="1833632" y="1910687"/>
            <a:ext cx="107382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Stage 1</a:t>
            </a:r>
          </a:p>
        </p:txBody>
      </p:sp>
      <p:sp>
        <p:nvSpPr>
          <p:cNvPr id="145" name="TextBox 144"/>
          <p:cNvSpPr txBox="1"/>
          <p:nvPr/>
        </p:nvSpPr>
        <p:spPr>
          <a:xfrm>
            <a:off x="1772340" y="4369730"/>
            <a:ext cx="107382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Stage 2</a:t>
            </a:r>
          </a:p>
        </p:txBody>
      </p:sp>
      <p:sp>
        <p:nvSpPr>
          <p:cNvPr id="146" name="TextBox 145"/>
          <p:cNvSpPr txBox="1"/>
          <p:nvPr/>
        </p:nvSpPr>
        <p:spPr>
          <a:xfrm>
            <a:off x="1772340" y="6420569"/>
            <a:ext cx="107382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Stage 3</a:t>
            </a:r>
          </a:p>
        </p:txBody>
      </p:sp>
      <p:pic>
        <p:nvPicPr>
          <p:cNvPr id="3" name="Graphic 2" descr="Checkmark">
            <a:extLst>
              <a:ext uri="{FF2B5EF4-FFF2-40B4-BE49-F238E27FC236}">
                <a16:creationId xmlns:a16="http://schemas.microsoft.com/office/drawing/2014/main" id="{875F538E-E957-2B44-B6B6-8CA6FC305C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98349" y="202064"/>
            <a:ext cx="579375" cy="579375"/>
          </a:xfrm>
          <a:prstGeom prst="rect">
            <a:avLst/>
          </a:prstGeom>
        </p:spPr>
      </p:pic>
      <p:pic>
        <p:nvPicPr>
          <p:cNvPr id="105" name="Graphic 104" descr="Checkmark">
            <a:extLst>
              <a:ext uri="{FF2B5EF4-FFF2-40B4-BE49-F238E27FC236}">
                <a16:creationId xmlns:a16="http://schemas.microsoft.com/office/drawing/2014/main" id="{DCE84D6E-869C-F043-BF71-F501A8E1C3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53519" y="3490858"/>
            <a:ext cx="579375" cy="579375"/>
          </a:xfrm>
          <a:prstGeom prst="rect">
            <a:avLst/>
          </a:prstGeom>
        </p:spPr>
      </p:pic>
      <p:pic>
        <p:nvPicPr>
          <p:cNvPr id="109" name="Graphic 108" descr="Checkmark">
            <a:extLst>
              <a:ext uri="{FF2B5EF4-FFF2-40B4-BE49-F238E27FC236}">
                <a16:creationId xmlns:a16="http://schemas.microsoft.com/office/drawing/2014/main" id="{0340C89F-03F0-1647-99DC-1F75F106D1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44180" y="2755505"/>
            <a:ext cx="579375" cy="579375"/>
          </a:xfrm>
          <a:prstGeom prst="rect">
            <a:avLst/>
          </a:prstGeom>
        </p:spPr>
      </p:pic>
      <p:pic>
        <p:nvPicPr>
          <p:cNvPr id="112" name="Graphic 111" descr="Checkmark">
            <a:extLst>
              <a:ext uri="{FF2B5EF4-FFF2-40B4-BE49-F238E27FC236}">
                <a16:creationId xmlns:a16="http://schemas.microsoft.com/office/drawing/2014/main" id="{6BA436E0-5852-DC47-A43C-E2A7D06EEB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73344" y="2195738"/>
            <a:ext cx="579375" cy="579375"/>
          </a:xfrm>
          <a:prstGeom prst="rect">
            <a:avLst/>
          </a:prstGeom>
        </p:spPr>
      </p:pic>
      <p:pic>
        <p:nvPicPr>
          <p:cNvPr id="114" name="Graphic 113" descr="Checkmark">
            <a:extLst>
              <a:ext uri="{FF2B5EF4-FFF2-40B4-BE49-F238E27FC236}">
                <a16:creationId xmlns:a16="http://schemas.microsoft.com/office/drawing/2014/main" id="{B6FADB69-5D60-2646-82DC-E4A2E272831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50228" y="4789644"/>
            <a:ext cx="579375" cy="579375"/>
          </a:xfrm>
          <a:prstGeom prst="rect">
            <a:avLst/>
          </a:prstGeom>
        </p:spPr>
      </p:pic>
      <p:pic>
        <p:nvPicPr>
          <p:cNvPr id="115" name="Graphic 114" descr="Checkmark">
            <a:extLst>
              <a:ext uri="{FF2B5EF4-FFF2-40B4-BE49-F238E27FC236}">
                <a16:creationId xmlns:a16="http://schemas.microsoft.com/office/drawing/2014/main" id="{79AB021B-BA65-5D42-B8CD-7568755C7BE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59224" y="5739608"/>
            <a:ext cx="579375" cy="579375"/>
          </a:xfrm>
          <a:prstGeom prst="rect">
            <a:avLst/>
          </a:prstGeom>
        </p:spPr>
      </p:pic>
      <p:pic>
        <p:nvPicPr>
          <p:cNvPr id="116" name="Graphic 115" descr="Checkmark">
            <a:extLst>
              <a:ext uri="{FF2B5EF4-FFF2-40B4-BE49-F238E27FC236}">
                <a16:creationId xmlns:a16="http://schemas.microsoft.com/office/drawing/2014/main" id="{9DDE8CDB-F22E-4E47-92A9-972A6553F9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123641" y="5752709"/>
            <a:ext cx="579375" cy="579375"/>
          </a:xfrm>
          <a:prstGeom prst="rect">
            <a:avLst/>
          </a:prstGeom>
        </p:spPr>
      </p:pic>
      <p:pic>
        <p:nvPicPr>
          <p:cNvPr id="100" name="Graphic 99" descr="Checkmark">
            <a:extLst>
              <a:ext uri="{FF2B5EF4-FFF2-40B4-BE49-F238E27FC236}">
                <a16:creationId xmlns:a16="http://schemas.microsoft.com/office/drawing/2014/main" id="{5724910F-80BE-EA4C-A0B1-B85CA2BCD77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97978" y="90077"/>
            <a:ext cx="579375" cy="579375"/>
          </a:xfrm>
          <a:prstGeom prst="rect">
            <a:avLst/>
          </a:prstGeom>
        </p:spPr>
      </p:pic>
      <p:pic>
        <p:nvPicPr>
          <p:cNvPr id="101" name="Graphic 100" descr="Checkmark">
            <a:extLst>
              <a:ext uri="{FF2B5EF4-FFF2-40B4-BE49-F238E27FC236}">
                <a16:creationId xmlns:a16="http://schemas.microsoft.com/office/drawing/2014/main" id="{5C628CA2-9323-EF4D-AE02-ABFF6D8FC0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84932" y="1129156"/>
            <a:ext cx="579375" cy="579375"/>
          </a:xfrm>
          <a:prstGeom prst="rect">
            <a:avLst/>
          </a:prstGeom>
        </p:spPr>
      </p:pic>
      <p:pic>
        <p:nvPicPr>
          <p:cNvPr id="102" name="Graphic 101" descr="Checkmark">
            <a:extLst>
              <a:ext uri="{FF2B5EF4-FFF2-40B4-BE49-F238E27FC236}">
                <a16:creationId xmlns:a16="http://schemas.microsoft.com/office/drawing/2014/main" id="{72820850-B344-9548-9253-CA15A3931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36428" y="507364"/>
            <a:ext cx="579375" cy="579375"/>
          </a:xfrm>
          <a:prstGeom prst="rect">
            <a:avLst/>
          </a:prstGeom>
        </p:spPr>
      </p:pic>
      <p:pic>
        <p:nvPicPr>
          <p:cNvPr id="104" name="Graphic 103" descr="Checkmark">
            <a:extLst>
              <a:ext uri="{FF2B5EF4-FFF2-40B4-BE49-F238E27FC236}">
                <a16:creationId xmlns:a16="http://schemas.microsoft.com/office/drawing/2014/main" id="{5CCC8852-E8BE-324B-8DBA-D500C8EEDDC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59423" y="1710754"/>
            <a:ext cx="579375" cy="579375"/>
          </a:xfrm>
          <a:prstGeom prst="rect">
            <a:avLst/>
          </a:prstGeom>
        </p:spPr>
      </p:pic>
      <p:pic>
        <p:nvPicPr>
          <p:cNvPr id="106" name="Graphic 105" descr="Checkmark">
            <a:extLst>
              <a:ext uri="{FF2B5EF4-FFF2-40B4-BE49-F238E27FC236}">
                <a16:creationId xmlns:a16="http://schemas.microsoft.com/office/drawing/2014/main" id="{51BA82F2-496A-C340-A029-5F836381BF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44817" y="1056776"/>
            <a:ext cx="579375" cy="579375"/>
          </a:xfrm>
          <a:prstGeom prst="rect">
            <a:avLst/>
          </a:prstGeom>
        </p:spPr>
      </p:pic>
      <p:pic>
        <p:nvPicPr>
          <p:cNvPr id="117" name="Graphic 116" descr="Checkmark">
            <a:extLst>
              <a:ext uri="{FF2B5EF4-FFF2-40B4-BE49-F238E27FC236}">
                <a16:creationId xmlns:a16="http://schemas.microsoft.com/office/drawing/2014/main" id="{35DD1BE1-8A96-E244-A069-A5320D8274B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82060" y="5791251"/>
            <a:ext cx="579375" cy="579375"/>
          </a:xfrm>
          <a:prstGeom prst="rect">
            <a:avLst/>
          </a:prstGeom>
        </p:spPr>
      </p:pic>
      <p:grpSp>
        <p:nvGrpSpPr>
          <p:cNvPr id="107" name="Group 106">
            <a:extLst>
              <a:ext uri="{FF2B5EF4-FFF2-40B4-BE49-F238E27FC236}">
                <a16:creationId xmlns:a16="http://schemas.microsoft.com/office/drawing/2014/main" id="{4F47A963-CBE9-7D4F-9F9D-490268BBA4EE}"/>
              </a:ext>
            </a:extLst>
          </p:cNvPr>
          <p:cNvGrpSpPr/>
          <p:nvPr/>
        </p:nvGrpSpPr>
        <p:grpSpPr>
          <a:xfrm>
            <a:off x="5989833" y="1309086"/>
            <a:ext cx="1071430" cy="424157"/>
            <a:chOff x="5989833" y="1309086"/>
            <a:chExt cx="1071430" cy="424157"/>
          </a:xfrm>
        </p:grpSpPr>
        <p:sp>
          <p:nvSpPr>
            <p:cNvPr id="108" name="Hexagon 107">
              <a:extLst>
                <a:ext uri="{FF2B5EF4-FFF2-40B4-BE49-F238E27FC236}">
                  <a16:creationId xmlns:a16="http://schemas.microsoft.com/office/drawing/2014/main" id="{B6100814-AEA8-3148-87FC-87B44357DF16}"/>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C5AF000B-3EB0-414F-858B-9C36D1A3F23E}"/>
                </a:ext>
              </a:extLst>
            </p:cNvPr>
            <p:cNvSpPr txBox="1"/>
            <p:nvPr/>
          </p:nvSpPr>
          <p:spPr>
            <a:xfrm>
              <a:off x="6044340" y="1395756"/>
              <a:ext cx="1000624"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suitability</a:t>
              </a:r>
            </a:p>
          </p:txBody>
        </p:sp>
      </p:grpSp>
      <p:grpSp>
        <p:nvGrpSpPr>
          <p:cNvPr id="118" name="Group 117">
            <a:extLst>
              <a:ext uri="{FF2B5EF4-FFF2-40B4-BE49-F238E27FC236}">
                <a16:creationId xmlns:a16="http://schemas.microsoft.com/office/drawing/2014/main" id="{CA3D94F0-73B4-304D-99F0-5A5AA09EBF69}"/>
              </a:ext>
            </a:extLst>
          </p:cNvPr>
          <p:cNvGrpSpPr/>
          <p:nvPr/>
        </p:nvGrpSpPr>
        <p:grpSpPr>
          <a:xfrm>
            <a:off x="4599293" y="4188268"/>
            <a:ext cx="1071430" cy="424157"/>
            <a:chOff x="5989833" y="1309086"/>
            <a:chExt cx="1071430" cy="424157"/>
          </a:xfrm>
        </p:grpSpPr>
        <p:sp>
          <p:nvSpPr>
            <p:cNvPr id="119" name="Hexagon 118">
              <a:extLst>
                <a:ext uri="{FF2B5EF4-FFF2-40B4-BE49-F238E27FC236}">
                  <a16:creationId xmlns:a16="http://schemas.microsoft.com/office/drawing/2014/main" id="{3BEA6443-5C84-A24B-A8C5-862AE4D238C3}"/>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FFE419C0-CA3A-804D-B5D3-367A07882BA1}"/>
                </a:ext>
              </a:extLst>
            </p:cNvPr>
            <p:cNvSpPr txBox="1"/>
            <p:nvPr/>
          </p:nvSpPr>
          <p:spPr>
            <a:xfrm>
              <a:off x="6044340" y="1395756"/>
              <a:ext cx="1000624"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suitability</a:t>
              </a:r>
            </a:p>
          </p:txBody>
        </p:sp>
      </p:grpSp>
      <p:grpSp>
        <p:nvGrpSpPr>
          <p:cNvPr id="122" name="Group 121">
            <a:extLst>
              <a:ext uri="{FF2B5EF4-FFF2-40B4-BE49-F238E27FC236}">
                <a16:creationId xmlns:a16="http://schemas.microsoft.com/office/drawing/2014/main" id="{8BAA7F28-6C0E-6345-BCD1-3478684258C4}"/>
              </a:ext>
            </a:extLst>
          </p:cNvPr>
          <p:cNvGrpSpPr/>
          <p:nvPr/>
        </p:nvGrpSpPr>
        <p:grpSpPr>
          <a:xfrm>
            <a:off x="3193962" y="4816770"/>
            <a:ext cx="1119085" cy="424157"/>
            <a:chOff x="5989833" y="1309086"/>
            <a:chExt cx="1119085" cy="424157"/>
          </a:xfrm>
        </p:grpSpPr>
        <p:sp>
          <p:nvSpPr>
            <p:cNvPr id="124" name="Hexagon 123">
              <a:extLst>
                <a:ext uri="{FF2B5EF4-FFF2-40B4-BE49-F238E27FC236}">
                  <a16:creationId xmlns:a16="http://schemas.microsoft.com/office/drawing/2014/main" id="{0DE226C9-D471-BC4F-BB35-1C27C68245BB}"/>
                </a:ext>
              </a:extLst>
            </p:cNvPr>
            <p:cNvSpPr/>
            <p:nvPr/>
          </p:nvSpPr>
          <p:spPr>
            <a:xfrm>
              <a:off x="5989833" y="1309086"/>
              <a:ext cx="1071430" cy="424157"/>
            </a:xfrm>
            <a:prstGeom prst="hexagon">
              <a:avLst/>
            </a:prstGeom>
            <a:solidFill>
              <a:schemeClr val="accent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0FF56822-31C6-8243-A122-B61D19025D8A}"/>
                </a:ext>
              </a:extLst>
            </p:cNvPr>
            <p:cNvSpPr txBox="1"/>
            <p:nvPr/>
          </p:nvSpPr>
          <p:spPr>
            <a:xfrm>
              <a:off x="6010473" y="1395756"/>
              <a:ext cx="1098445" cy="276999"/>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 </a:t>
              </a:r>
              <a:r>
                <a:rPr lang="en-US" sz="1200" dirty="0">
                  <a:solidFill>
                    <a:prstClr val="black"/>
                  </a:solidFill>
                  <a:latin typeface="Calibri"/>
                </a:rPr>
                <a:t>production</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128" name="Graphic 127" descr="Question mark">
            <a:extLst>
              <a:ext uri="{FF2B5EF4-FFF2-40B4-BE49-F238E27FC236}">
                <a16:creationId xmlns:a16="http://schemas.microsoft.com/office/drawing/2014/main" id="{F4ED15EE-3E5A-434C-9738-A6B64EA0D5C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00880" y="3903247"/>
            <a:ext cx="701525" cy="701525"/>
          </a:xfrm>
          <a:prstGeom prst="rect">
            <a:avLst/>
          </a:prstGeom>
        </p:spPr>
      </p:pic>
      <p:pic>
        <p:nvPicPr>
          <p:cNvPr id="129" name="Graphic 128" descr="Question mark">
            <a:extLst>
              <a:ext uri="{FF2B5EF4-FFF2-40B4-BE49-F238E27FC236}">
                <a16:creationId xmlns:a16="http://schemas.microsoft.com/office/drawing/2014/main" id="{BB787CC8-4287-654D-BA50-AE86D198C86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00883" y="3225915"/>
            <a:ext cx="701525" cy="701525"/>
          </a:xfrm>
          <a:prstGeom prst="rect">
            <a:avLst/>
          </a:prstGeom>
        </p:spPr>
      </p:pic>
      <p:sp>
        <p:nvSpPr>
          <p:cNvPr id="110" name="Rectangle 109">
            <a:extLst>
              <a:ext uri="{FF2B5EF4-FFF2-40B4-BE49-F238E27FC236}">
                <a16:creationId xmlns:a16="http://schemas.microsoft.com/office/drawing/2014/main" id="{BF7C3EF9-9099-AF43-94A3-CA39F488B7D2}"/>
              </a:ext>
            </a:extLst>
          </p:cNvPr>
          <p:cNvSpPr/>
          <p:nvPr/>
        </p:nvSpPr>
        <p:spPr>
          <a:xfrm>
            <a:off x="1" y="165384"/>
            <a:ext cx="1793745" cy="1477328"/>
          </a:xfrm>
          <a:prstGeom prst="rect">
            <a:avLst/>
          </a:prstGeom>
        </p:spPr>
        <p:txBody>
          <a:bodyPr wrap="square">
            <a:spAutoFit/>
          </a:bodyPr>
          <a:lstStyle/>
          <a:p>
            <a:pPr algn="ctr"/>
            <a:r>
              <a:rPr lang="en-US" b="1" dirty="0"/>
              <a:t>Post-project Decision-support Tool: </a:t>
            </a:r>
          </a:p>
          <a:p>
            <a:pPr algn="ctr"/>
            <a:r>
              <a:rPr lang="en-US" b="1" dirty="0"/>
              <a:t>Farm 3, New River, NC</a:t>
            </a:r>
            <a:endParaRPr lang="en-US" dirty="0"/>
          </a:p>
        </p:txBody>
      </p:sp>
    </p:spTree>
    <p:extLst>
      <p:ext uri="{BB962C8B-B14F-4D97-AF65-F5344CB8AC3E}">
        <p14:creationId xmlns:p14="http://schemas.microsoft.com/office/powerpoint/2010/main" val="380076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8832A9-4666-0F40-84FB-7BA81A5BF48C}"/>
              </a:ext>
            </a:extLst>
          </p:cNvPr>
          <p:cNvSpPr>
            <a:spLocks noGrp="1"/>
          </p:cNvSpPr>
          <p:nvPr>
            <p:ph idx="1"/>
          </p:nvPr>
        </p:nvSpPr>
        <p:spPr>
          <a:xfrm>
            <a:off x="457200" y="381001"/>
            <a:ext cx="8229600" cy="4525963"/>
          </a:xfrm>
        </p:spPr>
        <p:txBody>
          <a:bodyPr>
            <a:noAutofit/>
          </a:bodyPr>
          <a:lstStyle/>
          <a:p>
            <a:pPr marL="0" indent="0" algn="just">
              <a:buNone/>
            </a:pPr>
            <a:r>
              <a:rPr lang="en-US" sz="2000" b="1" dirty="0"/>
              <a:t>Implications</a:t>
            </a:r>
            <a:endParaRPr lang="en-US" sz="2000" dirty="0"/>
          </a:p>
          <a:p>
            <a:pPr marL="0" indent="0" algn="just">
              <a:buNone/>
            </a:pPr>
            <a:r>
              <a:rPr lang="en-US" sz="2000" dirty="0"/>
              <a:t>The Decision-Support Tool helped guide discussions among scientists and stakeholders about appropriate criteria for aquaculture siting. While the decision on inclusion of shellfish aquaculture within the NCNERR did not use the proposed environmental criteria, it is a useful framework to help make the siting decision-making process more transparent.</a:t>
            </a:r>
          </a:p>
          <a:p>
            <a:pPr marL="0" indent="0" algn="just">
              <a:buNone/>
            </a:pPr>
            <a:endParaRPr lang="en-US" sz="2000" dirty="0"/>
          </a:p>
          <a:p>
            <a:pPr marL="0" indent="0" algn="just">
              <a:buNone/>
            </a:pPr>
            <a:r>
              <a:rPr lang="en-US" sz="2000" dirty="0"/>
              <a:t>We include the modifiable diagram in this presentation so that other agencies and stakeholders can use it as a guide for decision-making discussions and modify it as needed to include factors relevant to their region.</a:t>
            </a:r>
          </a:p>
          <a:p>
            <a:pPr marL="0" indent="0" algn="just">
              <a:buNone/>
            </a:pPr>
            <a:endParaRPr lang="en-US" sz="2000" dirty="0"/>
          </a:p>
        </p:txBody>
      </p:sp>
    </p:spTree>
    <p:extLst>
      <p:ext uri="{BB962C8B-B14F-4D97-AF65-F5344CB8AC3E}">
        <p14:creationId xmlns:p14="http://schemas.microsoft.com/office/powerpoint/2010/main" val="2438561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0A68-3A89-B74A-9C67-6C54AFA4BB7B}"/>
              </a:ext>
            </a:extLst>
          </p:cNvPr>
          <p:cNvSpPr>
            <a:spLocks noGrp="1"/>
          </p:cNvSpPr>
          <p:nvPr>
            <p:ph type="title"/>
          </p:nvPr>
        </p:nvSpPr>
        <p:spPr>
          <a:xfrm>
            <a:off x="457200" y="274637"/>
            <a:ext cx="8229600" cy="1823103"/>
          </a:xfrm>
        </p:spPr>
        <p:txBody>
          <a:bodyPr>
            <a:normAutofit/>
          </a:bodyPr>
          <a:lstStyle/>
          <a:p>
            <a:r>
              <a:rPr lang="en-US" sz="2400" b="1" dirty="0" err="1"/>
              <a:t>ShARES</a:t>
            </a:r>
            <a:br>
              <a:rPr lang="en-US" sz="2400" dirty="0"/>
            </a:br>
            <a:r>
              <a:rPr lang="en-US" sz="2400" dirty="0"/>
              <a:t>Shellfish Aquaculture in Reserves: Ecosystem Services</a:t>
            </a:r>
            <a:br>
              <a:rPr lang="en-US" sz="2400" dirty="0"/>
            </a:br>
            <a:br>
              <a:rPr lang="en-US" sz="2400" dirty="0"/>
            </a:br>
            <a:r>
              <a:rPr lang="en-US" sz="2400" dirty="0"/>
              <a:t>Decision-Support Tool for Shellfish Aquaculture Siting</a:t>
            </a:r>
          </a:p>
        </p:txBody>
      </p:sp>
      <p:sp>
        <p:nvSpPr>
          <p:cNvPr id="3" name="Content Placeholder 2">
            <a:extLst>
              <a:ext uri="{FF2B5EF4-FFF2-40B4-BE49-F238E27FC236}">
                <a16:creationId xmlns:a16="http://schemas.microsoft.com/office/drawing/2014/main" id="{E96C4192-D67C-0741-AFF7-004EF60E2A2A}"/>
              </a:ext>
            </a:extLst>
          </p:cNvPr>
          <p:cNvSpPr>
            <a:spLocks noGrp="1"/>
          </p:cNvSpPr>
          <p:nvPr>
            <p:ph idx="1"/>
          </p:nvPr>
        </p:nvSpPr>
        <p:spPr>
          <a:xfrm>
            <a:off x="457200" y="2635624"/>
            <a:ext cx="8229600" cy="3490539"/>
          </a:xfrm>
        </p:spPr>
        <p:txBody>
          <a:bodyPr>
            <a:noAutofit/>
          </a:bodyPr>
          <a:lstStyle/>
          <a:p>
            <a:pPr marL="0" indent="0" algn="just">
              <a:buNone/>
            </a:pPr>
            <a:r>
              <a:rPr lang="en-US" sz="2000" b="1" dirty="0"/>
              <a:t>Please Cite As:</a:t>
            </a:r>
          </a:p>
          <a:p>
            <a:pPr marL="0" indent="0">
              <a:buNone/>
            </a:pPr>
            <a:r>
              <a:rPr lang="en-US" sz="2000" dirty="0"/>
              <a:t>Darrow, Elizabeth S., Martin Posey, Troy </a:t>
            </a:r>
            <a:r>
              <a:rPr lang="en-US" sz="2000" dirty="0" err="1"/>
              <a:t>Alphin</a:t>
            </a:r>
            <a:r>
              <a:rPr lang="en-US" sz="2000" dirty="0"/>
              <a:t>, Susanne Brander, Joao Ferreira, and Suzanne Bricker. 2020. Decision-Support Tool for Shellfish Aquaculture Siting in a Coastal Reserve. </a:t>
            </a:r>
            <a:r>
              <a:rPr lang="en-US" sz="2000" dirty="0">
                <a:hlinkClick r:id="rId2"/>
              </a:rPr>
              <a:t>http://www.nerrssciencecollaborative.org/project/Darrow16</a:t>
            </a:r>
            <a:r>
              <a:rPr lang="en-US" sz="2000" dirty="0"/>
              <a:t> </a:t>
            </a:r>
          </a:p>
          <a:p>
            <a:pPr marL="0" indent="0" algn="just">
              <a:buNone/>
            </a:pPr>
            <a:endParaRPr lang="en-US" sz="2000" dirty="0"/>
          </a:p>
          <a:p>
            <a:pPr marL="0" indent="0" algn="just">
              <a:buNone/>
            </a:pPr>
            <a:r>
              <a:rPr lang="en-US" sz="2000" b="1" dirty="0"/>
              <a:t>References:</a:t>
            </a:r>
            <a:endParaRPr lang="en-US" sz="2000" dirty="0"/>
          </a:p>
          <a:p>
            <a:pPr marL="0" indent="0" algn="just">
              <a:buNone/>
            </a:pPr>
            <a:r>
              <a:rPr lang="en-US" sz="2000" dirty="0"/>
              <a:t>Silva, C. J.G. Ferreira, S.B. Bricker, T.A. </a:t>
            </a:r>
            <a:r>
              <a:rPr lang="en-US" sz="2000" dirty="0" err="1"/>
              <a:t>DelValls</a:t>
            </a:r>
            <a:r>
              <a:rPr lang="en-US" sz="2000" dirty="0"/>
              <a:t>, M.L. Martin-Diaz, E. Yanez. 2011. Site selection for shellfish aquaculture by means of GIS and farm-scale models, with an emphasis on data-poor environments. Aquaculture, 318 (2011), pp. 444-457 </a:t>
            </a:r>
          </a:p>
        </p:txBody>
      </p:sp>
    </p:spTree>
    <p:extLst>
      <p:ext uri="{BB962C8B-B14F-4D97-AF65-F5344CB8AC3E}">
        <p14:creationId xmlns:p14="http://schemas.microsoft.com/office/powerpoint/2010/main" val="3530358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1245</Words>
  <Application>Microsoft Macintosh PowerPoint</Application>
  <PresentationFormat>On-screen Show (4:3)</PresentationFormat>
  <Paragraphs>152</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ShARES Shellfish Aquaculture in Reserves: Ecosystem Services  Decision-Support Tool for Shellfish Aquaculture Siting in a Coastal Reserve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ShARES Shellfish Aquaculture in Reserves: Ecosystem Services  Decision-Support Tool for Shellfish Aquaculture Siting</vt:lpstr>
    </vt:vector>
  </TitlesOfParts>
  <Company>Dauphin Island Sea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Darrow</dc:creator>
  <cp:lastModifiedBy>Darrow, Elizabeth S.</cp:lastModifiedBy>
  <cp:revision>33</cp:revision>
  <dcterms:created xsi:type="dcterms:W3CDTF">2016-05-18T15:55:50Z</dcterms:created>
  <dcterms:modified xsi:type="dcterms:W3CDTF">2020-10-13T19:00:13Z</dcterms:modified>
</cp:coreProperties>
</file>