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notesMasterIdLst>
    <p:notesMasterId r:id="rId12"/>
  </p:notesMasterIdLst>
  <p:sldIdLst>
    <p:sldId id="256" r:id="rId2"/>
    <p:sldId id="257" r:id="rId3"/>
    <p:sldId id="269" r:id="rId4"/>
    <p:sldId id="273" r:id="rId5"/>
    <p:sldId id="258" r:id="rId6"/>
    <p:sldId id="263" r:id="rId7"/>
    <p:sldId id="260" r:id="rId8"/>
    <p:sldId id="272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769" autoAdjust="0"/>
  </p:normalViewPr>
  <p:slideViewPr>
    <p:cSldViewPr snapToGrid="0">
      <p:cViewPr varScale="1">
        <p:scale>
          <a:sx n="55" d="100"/>
          <a:sy n="55" d="100"/>
        </p:scale>
        <p:origin x="9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vicennia_germinans-salt_excretion.jpg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2" Type="http://schemas.openxmlformats.org/officeDocument/2006/relationships/hyperlink" Target="http://www.flickr.com/photos/annamatic3000/2520674486/" TargetMode="External"/><Relationship Id="rId1" Type="http://schemas.openxmlformats.org/officeDocument/2006/relationships/image" Target="../media/image4.jpg"/><Relationship Id="rId6" Type="http://schemas.openxmlformats.org/officeDocument/2006/relationships/hyperlink" Target="https://www.flickr.com/photos/visitflorida/9264608844/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www.flickr.com/photos/1stpix_diecast_dioramas/5414079087/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vicennia_germinans-salt_excretion.jpg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2" Type="http://schemas.openxmlformats.org/officeDocument/2006/relationships/hyperlink" Target="http://www.flickr.com/photos/annamatic3000/2520674486/" TargetMode="External"/><Relationship Id="rId1" Type="http://schemas.openxmlformats.org/officeDocument/2006/relationships/image" Target="../media/image4.jpg"/><Relationship Id="rId6" Type="http://schemas.openxmlformats.org/officeDocument/2006/relationships/hyperlink" Target="https://www.flickr.com/photos/visitflorida/9264608844/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www.flickr.com/photos/1stpix_diecast_dioramas/5414079087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776B17-3049-429E-81DE-42A59C7BD51E}" type="doc">
      <dgm:prSet loTypeId="urn:microsoft.com/office/officeart/2005/8/layout/pList2" loCatId="list" qsTypeId="urn:microsoft.com/office/officeart/2005/8/quickstyle/simple5" qsCatId="simple" csTypeId="urn:microsoft.com/office/officeart/2005/8/colors/accent1_3" csCatId="accent1" phldr="1"/>
      <dgm:spPr/>
    </dgm:pt>
    <dgm:pt modelId="{9E073130-14B4-4495-A4CA-33E636E18C2C}">
      <dgm:prSet phldrT="[Text]" custT="1"/>
      <dgm:spPr/>
      <dgm:t>
        <a:bodyPr/>
        <a:lstStyle/>
        <a:p>
          <a:pPr algn="ctr">
            <a:buNone/>
          </a:pPr>
          <a:r>
            <a:rPr lang="en-US" sz="1800" b="1" u="sng" dirty="0"/>
            <a:t>Provisioning</a:t>
          </a:r>
        </a:p>
        <a:p>
          <a:pPr algn="ctr">
            <a:buNone/>
          </a:pPr>
          <a:br>
            <a:rPr lang="en-US" sz="1800" b="1" u="sng" dirty="0"/>
          </a:br>
          <a:r>
            <a:rPr lang="en-US" sz="1600" b="1" dirty="0"/>
            <a:t>Direct products obtained from nature </a:t>
          </a:r>
          <a:endParaRPr lang="en-US" sz="1800" b="1" u="sng" dirty="0"/>
        </a:p>
      </dgm:t>
    </dgm:pt>
    <dgm:pt modelId="{4EC4B90C-7F06-4D74-B4FE-4B609759A21A}" type="parTrans" cxnId="{51B59FAD-BAA7-4AD8-9D66-C19E665048AC}">
      <dgm:prSet/>
      <dgm:spPr/>
      <dgm:t>
        <a:bodyPr/>
        <a:lstStyle/>
        <a:p>
          <a:pPr algn="ctr"/>
          <a:endParaRPr lang="en-US" sz="1800"/>
        </a:p>
      </dgm:t>
    </dgm:pt>
    <dgm:pt modelId="{559B6189-0E20-4D42-958A-852DFCAD774C}" type="sibTrans" cxnId="{51B59FAD-BAA7-4AD8-9D66-C19E665048AC}">
      <dgm:prSet/>
      <dgm:spPr/>
      <dgm:t>
        <a:bodyPr/>
        <a:lstStyle/>
        <a:p>
          <a:pPr algn="ctr"/>
          <a:endParaRPr lang="en-US" sz="1800"/>
        </a:p>
      </dgm:t>
    </dgm:pt>
    <dgm:pt modelId="{01813ABA-30F8-4E2E-835C-9A46C7FC0FB2}">
      <dgm:prSet phldrT="[Text]" custT="1"/>
      <dgm:spPr/>
      <dgm:t>
        <a:bodyPr/>
        <a:lstStyle/>
        <a:p>
          <a:pPr algn="ctr">
            <a:buNone/>
          </a:pP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Regulating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algn="ctr"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Services nature provides that regulate the wider environment </a:t>
          </a:r>
        </a:p>
      </dgm:t>
    </dgm:pt>
    <dgm:pt modelId="{C2B2F32F-0501-4B1C-B5F9-62884E726D86}" type="parTrans" cxnId="{A9A57788-07C3-4628-BE31-8EEDACBC52CD}">
      <dgm:prSet/>
      <dgm:spPr/>
      <dgm:t>
        <a:bodyPr/>
        <a:lstStyle/>
        <a:p>
          <a:pPr algn="ctr"/>
          <a:endParaRPr lang="en-US" sz="1800"/>
        </a:p>
      </dgm:t>
    </dgm:pt>
    <dgm:pt modelId="{2A003F33-BB96-4FFD-B7C0-4A9C0C1010D1}" type="sibTrans" cxnId="{A9A57788-07C3-4628-BE31-8EEDACBC52CD}">
      <dgm:prSet/>
      <dgm:spPr/>
      <dgm:t>
        <a:bodyPr/>
        <a:lstStyle/>
        <a:p>
          <a:pPr algn="ctr"/>
          <a:endParaRPr lang="en-US" sz="1800"/>
        </a:p>
      </dgm:t>
    </dgm:pt>
    <dgm:pt modelId="{F987FD3F-7301-49BC-882A-45BBFDB69504}">
      <dgm:prSet phldrT="[Text]" custT="1"/>
      <dgm:spPr/>
      <dgm:t>
        <a:bodyPr/>
        <a:lstStyle/>
        <a:p>
          <a:pPr algn="ctr">
            <a:buNone/>
          </a:pP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Cultural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algn="ctr"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Indirect benefits that can enrich lives</a:t>
          </a:r>
        </a:p>
      </dgm:t>
    </dgm:pt>
    <dgm:pt modelId="{048FAD83-21C4-4323-B52D-B0347056D20F}" type="parTrans" cxnId="{D7374DB6-08C4-41C0-A0AE-4E69DB1D8852}">
      <dgm:prSet/>
      <dgm:spPr/>
      <dgm:t>
        <a:bodyPr/>
        <a:lstStyle/>
        <a:p>
          <a:pPr algn="ctr"/>
          <a:endParaRPr lang="en-US" sz="1800"/>
        </a:p>
      </dgm:t>
    </dgm:pt>
    <dgm:pt modelId="{D2E960A7-6700-4822-9F12-528A1DC19D8E}" type="sibTrans" cxnId="{D7374DB6-08C4-41C0-A0AE-4E69DB1D8852}">
      <dgm:prSet/>
      <dgm:spPr/>
      <dgm:t>
        <a:bodyPr/>
        <a:lstStyle/>
        <a:p>
          <a:pPr algn="ctr"/>
          <a:endParaRPr lang="en-US" sz="1800"/>
        </a:p>
      </dgm:t>
    </dgm:pt>
    <dgm:pt modelId="{3F255576-E500-424A-A6F7-E7AC18AB5AED}">
      <dgm:prSet phldrT="[Text]" custT="1"/>
      <dgm:spPr/>
      <dgm:t>
        <a:bodyPr/>
        <a:lstStyle/>
        <a:p>
          <a:pPr algn="ctr">
            <a:buNone/>
          </a:pPr>
          <a:r>
            <a:rPr lang="en-US" sz="1800" kern="1200" dirty="0"/>
            <a:t> </a:t>
          </a: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Supporting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algn="ctr"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Indirect services that enable other services to function</a:t>
          </a:r>
        </a:p>
      </dgm:t>
    </dgm:pt>
    <dgm:pt modelId="{874B0516-3726-4753-A84C-9C0BEA985D96}" type="parTrans" cxnId="{60A7D006-0BE7-43D8-9CFB-28C3429AD7AE}">
      <dgm:prSet/>
      <dgm:spPr/>
      <dgm:t>
        <a:bodyPr/>
        <a:lstStyle/>
        <a:p>
          <a:pPr algn="ctr"/>
          <a:endParaRPr lang="en-US" sz="1800"/>
        </a:p>
      </dgm:t>
    </dgm:pt>
    <dgm:pt modelId="{5F902D37-FE51-49EF-A68C-A61EBD9DB1F1}" type="sibTrans" cxnId="{60A7D006-0BE7-43D8-9CFB-28C3429AD7AE}">
      <dgm:prSet/>
      <dgm:spPr/>
      <dgm:t>
        <a:bodyPr/>
        <a:lstStyle/>
        <a:p>
          <a:pPr algn="ctr"/>
          <a:endParaRPr lang="en-US" sz="1800"/>
        </a:p>
      </dgm:t>
    </dgm:pt>
    <dgm:pt modelId="{383606F4-891B-46CD-8556-08AED901A9EE}" type="pres">
      <dgm:prSet presAssocID="{00776B17-3049-429E-81DE-42A59C7BD51E}" presName="Name0" presStyleCnt="0">
        <dgm:presLayoutVars>
          <dgm:dir/>
          <dgm:resizeHandles val="exact"/>
        </dgm:presLayoutVars>
      </dgm:prSet>
      <dgm:spPr/>
    </dgm:pt>
    <dgm:pt modelId="{C27B39CE-61F2-4DE4-B7EC-6A081F121CEF}" type="pres">
      <dgm:prSet presAssocID="{00776B17-3049-429E-81DE-42A59C7BD51E}" presName="bkgdShp" presStyleLbl="alignAccFollowNode1" presStyleIdx="0" presStyleCnt="1" custLinFactNeighborX="9541" custLinFactNeighborY="-28886"/>
      <dgm:spPr/>
    </dgm:pt>
    <dgm:pt modelId="{061D7111-7662-4290-A31C-561E347F2EA1}" type="pres">
      <dgm:prSet presAssocID="{00776B17-3049-429E-81DE-42A59C7BD51E}" presName="linComp" presStyleCnt="0"/>
      <dgm:spPr/>
    </dgm:pt>
    <dgm:pt modelId="{DEC024CF-B861-4CC4-88E8-F24C94E7DC91}" type="pres">
      <dgm:prSet presAssocID="{9E073130-14B4-4495-A4CA-33E636E18C2C}" presName="compNode" presStyleCnt="0"/>
      <dgm:spPr/>
    </dgm:pt>
    <dgm:pt modelId="{CE5DE6CC-48F4-4A9D-ACC8-B6E78118BE65}" type="pres">
      <dgm:prSet presAssocID="{9E073130-14B4-4495-A4CA-33E636E18C2C}" presName="node" presStyleLbl="node1" presStyleIdx="0" presStyleCnt="4">
        <dgm:presLayoutVars>
          <dgm:bulletEnabled val="1"/>
        </dgm:presLayoutVars>
      </dgm:prSet>
      <dgm:spPr/>
    </dgm:pt>
    <dgm:pt modelId="{1368CA30-8214-4AFE-838F-964C5ACCE6A8}" type="pres">
      <dgm:prSet presAssocID="{9E073130-14B4-4495-A4CA-33E636E18C2C}" presName="invisiNode" presStyleLbl="node1" presStyleIdx="0" presStyleCnt="4"/>
      <dgm:spPr/>
    </dgm:pt>
    <dgm:pt modelId="{C6F2AD40-F51E-4AB2-9F56-0E0C8AF18864}" type="pres">
      <dgm:prSet presAssocID="{9E073130-14B4-4495-A4CA-33E636E18C2C}" presName="imagNode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7000" b="-17000"/>
          </a:stretch>
        </a:blipFill>
      </dgm:spPr>
    </dgm:pt>
    <dgm:pt modelId="{0F92B197-9220-4A36-9F3D-2562B74D73A0}" type="pres">
      <dgm:prSet presAssocID="{559B6189-0E20-4D42-958A-852DFCAD774C}" presName="sibTrans" presStyleLbl="sibTrans2D1" presStyleIdx="0" presStyleCnt="0"/>
      <dgm:spPr/>
    </dgm:pt>
    <dgm:pt modelId="{BB7CD215-1620-4E87-A1AA-AB7571948838}" type="pres">
      <dgm:prSet presAssocID="{01813ABA-30F8-4E2E-835C-9A46C7FC0FB2}" presName="compNode" presStyleCnt="0"/>
      <dgm:spPr/>
    </dgm:pt>
    <dgm:pt modelId="{21C5D575-5399-4837-A1C8-8952A36CE0CE}" type="pres">
      <dgm:prSet presAssocID="{01813ABA-30F8-4E2E-835C-9A46C7FC0FB2}" presName="node" presStyleLbl="node1" presStyleIdx="1" presStyleCnt="4">
        <dgm:presLayoutVars>
          <dgm:bulletEnabled val="1"/>
        </dgm:presLayoutVars>
      </dgm:prSet>
      <dgm:spPr/>
    </dgm:pt>
    <dgm:pt modelId="{B7F28CCC-5E37-4DA6-B43F-EB8EF6751A12}" type="pres">
      <dgm:prSet presAssocID="{01813ABA-30F8-4E2E-835C-9A46C7FC0FB2}" presName="invisiNode" presStyleLbl="node1" presStyleIdx="1" presStyleCnt="4"/>
      <dgm:spPr/>
    </dgm:pt>
    <dgm:pt modelId="{D4913E3D-4941-4518-9F53-6BF0EDCAC965}" type="pres">
      <dgm:prSet presAssocID="{01813ABA-30F8-4E2E-835C-9A46C7FC0FB2}" presName="imagNode" presStyleLbl="fgImgPlace1" presStyleIdx="1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7000" r="-17000"/>
          </a:stretch>
        </a:blipFill>
      </dgm:spPr>
    </dgm:pt>
    <dgm:pt modelId="{2030272F-4790-42D6-90B9-9D71E9BA5D17}" type="pres">
      <dgm:prSet presAssocID="{2A003F33-BB96-4FFD-B7C0-4A9C0C1010D1}" presName="sibTrans" presStyleLbl="sibTrans2D1" presStyleIdx="0" presStyleCnt="0"/>
      <dgm:spPr/>
    </dgm:pt>
    <dgm:pt modelId="{724CE86E-A0AA-41D1-8553-5E3CCE276511}" type="pres">
      <dgm:prSet presAssocID="{F987FD3F-7301-49BC-882A-45BBFDB69504}" presName="compNode" presStyleCnt="0"/>
      <dgm:spPr/>
    </dgm:pt>
    <dgm:pt modelId="{0289C95E-E2EB-4B3B-87F2-463311E22EF2}" type="pres">
      <dgm:prSet presAssocID="{F987FD3F-7301-49BC-882A-45BBFDB69504}" presName="node" presStyleLbl="node1" presStyleIdx="2" presStyleCnt="4">
        <dgm:presLayoutVars>
          <dgm:bulletEnabled val="1"/>
        </dgm:presLayoutVars>
      </dgm:prSet>
      <dgm:spPr/>
    </dgm:pt>
    <dgm:pt modelId="{808D3495-1230-4A3C-9570-FE970DD9AD7B}" type="pres">
      <dgm:prSet presAssocID="{F987FD3F-7301-49BC-882A-45BBFDB69504}" presName="invisiNode" presStyleLbl="node1" presStyleIdx="2" presStyleCnt="4"/>
      <dgm:spPr/>
    </dgm:pt>
    <dgm:pt modelId="{969808AC-B808-468E-9344-3017AE84400C}" type="pres">
      <dgm:prSet presAssocID="{F987FD3F-7301-49BC-882A-45BBFDB69504}" presName="imagNode" presStyleLbl="fgImgPlace1" presStyleIdx="2" presStyleCnt="4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6000" r="-26000"/>
          </a:stretch>
        </a:blipFill>
      </dgm:spPr>
    </dgm:pt>
    <dgm:pt modelId="{7258B19D-9478-498E-A6B0-7CB209A9C817}" type="pres">
      <dgm:prSet presAssocID="{D2E960A7-6700-4822-9F12-528A1DC19D8E}" presName="sibTrans" presStyleLbl="sibTrans2D1" presStyleIdx="0" presStyleCnt="0"/>
      <dgm:spPr/>
    </dgm:pt>
    <dgm:pt modelId="{4FDD1F49-C777-4672-995E-4A8FF40021AB}" type="pres">
      <dgm:prSet presAssocID="{3F255576-E500-424A-A6F7-E7AC18AB5AED}" presName="compNode" presStyleCnt="0"/>
      <dgm:spPr/>
    </dgm:pt>
    <dgm:pt modelId="{6954E43F-8A73-4609-A247-7B0565B4A941}" type="pres">
      <dgm:prSet presAssocID="{3F255576-E500-424A-A6F7-E7AC18AB5AED}" presName="node" presStyleLbl="node1" presStyleIdx="3" presStyleCnt="4">
        <dgm:presLayoutVars>
          <dgm:bulletEnabled val="1"/>
        </dgm:presLayoutVars>
      </dgm:prSet>
      <dgm:spPr/>
    </dgm:pt>
    <dgm:pt modelId="{9081A38E-2F45-4B2C-B5F4-12B0960F8FBD}" type="pres">
      <dgm:prSet presAssocID="{3F255576-E500-424A-A6F7-E7AC18AB5AED}" presName="invisiNode" presStyleLbl="node1" presStyleIdx="3" presStyleCnt="4"/>
      <dgm:spPr/>
    </dgm:pt>
    <dgm:pt modelId="{39B596F5-0080-4120-855D-41AB27502CF0}" type="pres">
      <dgm:prSet presAssocID="{3F255576-E500-424A-A6F7-E7AC18AB5AED}" presName="imagNode" presStyleLbl="fgImgPlace1" presStyleIdx="3" presStyleCnt="4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7000" b="-7000"/>
          </a:stretch>
        </a:blipFill>
      </dgm:spPr>
    </dgm:pt>
  </dgm:ptLst>
  <dgm:cxnLst>
    <dgm:cxn modelId="{F9860F01-07B2-4E1A-97A6-837B5A4FFB02}" type="presOf" srcId="{D2E960A7-6700-4822-9F12-528A1DC19D8E}" destId="{7258B19D-9478-498E-A6B0-7CB209A9C817}" srcOrd="0" destOrd="0" presId="urn:microsoft.com/office/officeart/2005/8/layout/pList2"/>
    <dgm:cxn modelId="{60A7D006-0BE7-43D8-9CFB-28C3429AD7AE}" srcId="{00776B17-3049-429E-81DE-42A59C7BD51E}" destId="{3F255576-E500-424A-A6F7-E7AC18AB5AED}" srcOrd="3" destOrd="0" parTransId="{874B0516-3726-4753-A84C-9C0BEA985D96}" sibTransId="{5F902D37-FE51-49EF-A68C-A61EBD9DB1F1}"/>
    <dgm:cxn modelId="{B3A69413-9DDD-4FAD-AD94-CCEDBFCFDD66}" type="presOf" srcId="{00776B17-3049-429E-81DE-42A59C7BD51E}" destId="{383606F4-891B-46CD-8556-08AED901A9EE}" srcOrd="0" destOrd="0" presId="urn:microsoft.com/office/officeart/2005/8/layout/pList2"/>
    <dgm:cxn modelId="{2E5C4F1E-6D7C-409F-8374-C6DD78F2E3A7}" type="presOf" srcId="{9E073130-14B4-4495-A4CA-33E636E18C2C}" destId="{CE5DE6CC-48F4-4A9D-ACC8-B6E78118BE65}" srcOrd="0" destOrd="0" presId="urn:microsoft.com/office/officeart/2005/8/layout/pList2"/>
    <dgm:cxn modelId="{176DF05E-969B-41B4-A013-AC7EC0ECCE77}" type="presOf" srcId="{F987FD3F-7301-49BC-882A-45BBFDB69504}" destId="{0289C95E-E2EB-4B3B-87F2-463311E22EF2}" srcOrd="0" destOrd="0" presId="urn:microsoft.com/office/officeart/2005/8/layout/pList2"/>
    <dgm:cxn modelId="{A9A57788-07C3-4628-BE31-8EEDACBC52CD}" srcId="{00776B17-3049-429E-81DE-42A59C7BD51E}" destId="{01813ABA-30F8-4E2E-835C-9A46C7FC0FB2}" srcOrd="1" destOrd="0" parTransId="{C2B2F32F-0501-4B1C-B5F9-62884E726D86}" sibTransId="{2A003F33-BB96-4FFD-B7C0-4A9C0C1010D1}"/>
    <dgm:cxn modelId="{5112389B-FDCB-4527-83B7-FD42773946F5}" type="presOf" srcId="{2A003F33-BB96-4FFD-B7C0-4A9C0C1010D1}" destId="{2030272F-4790-42D6-90B9-9D71E9BA5D17}" srcOrd="0" destOrd="0" presId="urn:microsoft.com/office/officeart/2005/8/layout/pList2"/>
    <dgm:cxn modelId="{3878FB9C-34FA-4F30-86BA-5BC664D93092}" type="presOf" srcId="{01813ABA-30F8-4E2E-835C-9A46C7FC0FB2}" destId="{21C5D575-5399-4837-A1C8-8952A36CE0CE}" srcOrd="0" destOrd="0" presId="urn:microsoft.com/office/officeart/2005/8/layout/pList2"/>
    <dgm:cxn modelId="{683733AB-7D79-4DD5-871B-C373522E800D}" type="presOf" srcId="{3F255576-E500-424A-A6F7-E7AC18AB5AED}" destId="{6954E43F-8A73-4609-A247-7B0565B4A941}" srcOrd="0" destOrd="0" presId="urn:microsoft.com/office/officeart/2005/8/layout/pList2"/>
    <dgm:cxn modelId="{51B59FAD-BAA7-4AD8-9D66-C19E665048AC}" srcId="{00776B17-3049-429E-81DE-42A59C7BD51E}" destId="{9E073130-14B4-4495-A4CA-33E636E18C2C}" srcOrd="0" destOrd="0" parTransId="{4EC4B90C-7F06-4D74-B4FE-4B609759A21A}" sibTransId="{559B6189-0E20-4D42-958A-852DFCAD774C}"/>
    <dgm:cxn modelId="{D7374DB6-08C4-41C0-A0AE-4E69DB1D8852}" srcId="{00776B17-3049-429E-81DE-42A59C7BD51E}" destId="{F987FD3F-7301-49BC-882A-45BBFDB69504}" srcOrd="2" destOrd="0" parTransId="{048FAD83-21C4-4323-B52D-B0347056D20F}" sibTransId="{D2E960A7-6700-4822-9F12-528A1DC19D8E}"/>
    <dgm:cxn modelId="{1F0BA5C8-B48E-49FB-B06D-28F357FDFD9D}" type="presOf" srcId="{559B6189-0E20-4D42-958A-852DFCAD774C}" destId="{0F92B197-9220-4A36-9F3D-2562B74D73A0}" srcOrd="0" destOrd="0" presId="urn:microsoft.com/office/officeart/2005/8/layout/pList2"/>
    <dgm:cxn modelId="{49B6C650-E0AD-46DB-B83C-D78CC6674771}" type="presParOf" srcId="{383606F4-891B-46CD-8556-08AED901A9EE}" destId="{C27B39CE-61F2-4DE4-B7EC-6A081F121CEF}" srcOrd="0" destOrd="0" presId="urn:microsoft.com/office/officeart/2005/8/layout/pList2"/>
    <dgm:cxn modelId="{5E5C4D6B-49A1-4A07-8CF1-4EB8BCD37D46}" type="presParOf" srcId="{383606F4-891B-46CD-8556-08AED901A9EE}" destId="{061D7111-7662-4290-A31C-561E347F2EA1}" srcOrd="1" destOrd="0" presId="urn:microsoft.com/office/officeart/2005/8/layout/pList2"/>
    <dgm:cxn modelId="{C0C878C8-2204-4686-950A-BA68462667FB}" type="presParOf" srcId="{061D7111-7662-4290-A31C-561E347F2EA1}" destId="{DEC024CF-B861-4CC4-88E8-F24C94E7DC91}" srcOrd="0" destOrd="0" presId="urn:microsoft.com/office/officeart/2005/8/layout/pList2"/>
    <dgm:cxn modelId="{6FEC0C2A-A09C-43C8-8F90-913D3979A2A9}" type="presParOf" srcId="{DEC024CF-B861-4CC4-88E8-F24C94E7DC91}" destId="{CE5DE6CC-48F4-4A9D-ACC8-B6E78118BE65}" srcOrd="0" destOrd="0" presId="urn:microsoft.com/office/officeart/2005/8/layout/pList2"/>
    <dgm:cxn modelId="{109C0456-53D0-4E2D-B9C2-68643C6D2630}" type="presParOf" srcId="{DEC024CF-B861-4CC4-88E8-F24C94E7DC91}" destId="{1368CA30-8214-4AFE-838F-964C5ACCE6A8}" srcOrd="1" destOrd="0" presId="urn:microsoft.com/office/officeart/2005/8/layout/pList2"/>
    <dgm:cxn modelId="{54843275-683B-4131-9206-3030C4BC1D45}" type="presParOf" srcId="{DEC024CF-B861-4CC4-88E8-F24C94E7DC91}" destId="{C6F2AD40-F51E-4AB2-9F56-0E0C8AF18864}" srcOrd="2" destOrd="0" presId="urn:microsoft.com/office/officeart/2005/8/layout/pList2"/>
    <dgm:cxn modelId="{9C3DDE15-95FF-4055-8C60-4AE3207AF783}" type="presParOf" srcId="{061D7111-7662-4290-A31C-561E347F2EA1}" destId="{0F92B197-9220-4A36-9F3D-2562B74D73A0}" srcOrd="1" destOrd="0" presId="urn:microsoft.com/office/officeart/2005/8/layout/pList2"/>
    <dgm:cxn modelId="{4730EA9F-82B4-4A42-B54B-EA639D0EACE4}" type="presParOf" srcId="{061D7111-7662-4290-A31C-561E347F2EA1}" destId="{BB7CD215-1620-4E87-A1AA-AB7571948838}" srcOrd="2" destOrd="0" presId="urn:microsoft.com/office/officeart/2005/8/layout/pList2"/>
    <dgm:cxn modelId="{9E8B8303-290B-4CA2-AC10-C33681938799}" type="presParOf" srcId="{BB7CD215-1620-4E87-A1AA-AB7571948838}" destId="{21C5D575-5399-4837-A1C8-8952A36CE0CE}" srcOrd="0" destOrd="0" presId="urn:microsoft.com/office/officeart/2005/8/layout/pList2"/>
    <dgm:cxn modelId="{6E454B99-FE0B-4576-8A20-31748FDEFF5E}" type="presParOf" srcId="{BB7CD215-1620-4E87-A1AA-AB7571948838}" destId="{B7F28CCC-5E37-4DA6-B43F-EB8EF6751A12}" srcOrd="1" destOrd="0" presId="urn:microsoft.com/office/officeart/2005/8/layout/pList2"/>
    <dgm:cxn modelId="{E845F0FA-22BD-4035-810F-3775A1A873F2}" type="presParOf" srcId="{BB7CD215-1620-4E87-A1AA-AB7571948838}" destId="{D4913E3D-4941-4518-9F53-6BF0EDCAC965}" srcOrd="2" destOrd="0" presId="urn:microsoft.com/office/officeart/2005/8/layout/pList2"/>
    <dgm:cxn modelId="{78812612-0E8D-4A26-8C4E-02EF4632405E}" type="presParOf" srcId="{061D7111-7662-4290-A31C-561E347F2EA1}" destId="{2030272F-4790-42D6-90B9-9D71E9BA5D17}" srcOrd="3" destOrd="0" presId="urn:microsoft.com/office/officeart/2005/8/layout/pList2"/>
    <dgm:cxn modelId="{8AF4D401-8A2B-4C97-AC37-5358893748A2}" type="presParOf" srcId="{061D7111-7662-4290-A31C-561E347F2EA1}" destId="{724CE86E-A0AA-41D1-8553-5E3CCE276511}" srcOrd="4" destOrd="0" presId="urn:microsoft.com/office/officeart/2005/8/layout/pList2"/>
    <dgm:cxn modelId="{0EDF2B67-4B3A-4242-B990-6AAEB5101A92}" type="presParOf" srcId="{724CE86E-A0AA-41D1-8553-5E3CCE276511}" destId="{0289C95E-E2EB-4B3B-87F2-463311E22EF2}" srcOrd="0" destOrd="0" presId="urn:microsoft.com/office/officeart/2005/8/layout/pList2"/>
    <dgm:cxn modelId="{80F4B9AE-E347-4BF7-A203-99E18BF52687}" type="presParOf" srcId="{724CE86E-A0AA-41D1-8553-5E3CCE276511}" destId="{808D3495-1230-4A3C-9570-FE970DD9AD7B}" srcOrd="1" destOrd="0" presId="urn:microsoft.com/office/officeart/2005/8/layout/pList2"/>
    <dgm:cxn modelId="{9E8670B3-BF86-42A0-86E2-2FF40C4B803C}" type="presParOf" srcId="{724CE86E-A0AA-41D1-8553-5E3CCE276511}" destId="{969808AC-B808-468E-9344-3017AE84400C}" srcOrd="2" destOrd="0" presId="urn:microsoft.com/office/officeart/2005/8/layout/pList2"/>
    <dgm:cxn modelId="{469A2420-EBF0-4D71-9AE7-C103DC70FB6C}" type="presParOf" srcId="{061D7111-7662-4290-A31C-561E347F2EA1}" destId="{7258B19D-9478-498E-A6B0-7CB209A9C817}" srcOrd="5" destOrd="0" presId="urn:microsoft.com/office/officeart/2005/8/layout/pList2"/>
    <dgm:cxn modelId="{AF7017AF-6117-407C-AF67-28DC6FA86D66}" type="presParOf" srcId="{061D7111-7662-4290-A31C-561E347F2EA1}" destId="{4FDD1F49-C777-4672-995E-4A8FF40021AB}" srcOrd="6" destOrd="0" presId="urn:microsoft.com/office/officeart/2005/8/layout/pList2"/>
    <dgm:cxn modelId="{10F72D37-D7FA-405E-AFCD-E17B59723908}" type="presParOf" srcId="{4FDD1F49-C777-4672-995E-4A8FF40021AB}" destId="{6954E43F-8A73-4609-A247-7B0565B4A941}" srcOrd="0" destOrd="0" presId="urn:microsoft.com/office/officeart/2005/8/layout/pList2"/>
    <dgm:cxn modelId="{C0EB885B-7239-4E30-AB6D-68FE60E29E7A}" type="presParOf" srcId="{4FDD1F49-C777-4672-995E-4A8FF40021AB}" destId="{9081A38E-2F45-4B2C-B5F4-12B0960F8FBD}" srcOrd="1" destOrd="0" presId="urn:microsoft.com/office/officeart/2005/8/layout/pList2"/>
    <dgm:cxn modelId="{2067CB8B-FF48-487C-857D-532C51EDDFF2}" type="presParOf" srcId="{4FDD1F49-C777-4672-995E-4A8FF40021AB}" destId="{39B596F5-0080-4120-855D-41AB27502CF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B39CE-61F2-4DE4-B7EC-6A081F121CEF}">
      <dsp:nvSpPr>
        <dsp:cNvPr id="0" name=""/>
        <dsp:cNvSpPr/>
      </dsp:nvSpPr>
      <dsp:spPr>
        <a:xfrm>
          <a:off x="0" y="0"/>
          <a:ext cx="7113664" cy="211974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F2AD40-F51E-4AB2-9F56-0E0C8AF18864}">
      <dsp:nvSpPr>
        <dsp:cNvPr id="0" name=""/>
        <dsp:cNvSpPr/>
      </dsp:nvSpPr>
      <dsp:spPr>
        <a:xfrm>
          <a:off x="215368" y="282632"/>
          <a:ext cx="1554168" cy="1554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5DE6CC-48F4-4A9D-ACC8-B6E78118BE65}">
      <dsp:nvSpPr>
        <dsp:cNvPr id="0" name=""/>
        <dsp:cNvSpPr/>
      </dsp:nvSpPr>
      <dsp:spPr>
        <a:xfrm rot="10800000">
          <a:off x="215368" y="2119745"/>
          <a:ext cx="1554168" cy="25908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Provisioning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800" b="1" u="sng" kern="1200" dirty="0"/>
          </a:br>
          <a:r>
            <a:rPr lang="en-US" sz="1600" b="1" kern="1200" dirty="0"/>
            <a:t>Direct products obtained from nature </a:t>
          </a:r>
          <a:endParaRPr lang="en-US" sz="1800" b="1" u="sng" kern="1200" dirty="0"/>
        </a:p>
      </dsp:txBody>
      <dsp:txXfrm rot="10800000">
        <a:off x="263164" y="2119745"/>
        <a:ext cx="1458576" cy="2543004"/>
      </dsp:txXfrm>
    </dsp:sp>
    <dsp:sp modelId="{D4913E3D-4941-4518-9F53-6BF0EDCAC965}">
      <dsp:nvSpPr>
        <dsp:cNvPr id="0" name=""/>
        <dsp:cNvSpPr/>
      </dsp:nvSpPr>
      <dsp:spPr>
        <a:xfrm>
          <a:off x="1924954" y="282632"/>
          <a:ext cx="1554168" cy="1554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1C5D575-5399-4837-A1C8-8952A36CE0CE}">
      <dsp:nvSpPr>
        <dsp:cNvPr id="0" name=""/>
        <dsp:cNvSpPr/>
      </dsp:nvSpPr>
      <dsp:spPr>
        <a:xfrm rot="10800000">
          <a:off x="1924954" y="2119745"/>
          <a:ext cx="1554168" cy="25908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105231"/>
                <a:satOff val="-7819"/>
                <a:lumOff val="10179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105231"/>
                <a:satOff val="-7819"/>
                <a:lumOff val="10179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shade val="80000"/>
                <a:hueOff val="105231"/>
                <a:satOff val="-7819"/>
                <a:lumOff val="10179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Regulating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Services nature provides that regulate the wider environment </a:t>
          </a:r>
        </a:p>
      </dsp:txBody>
      <dsp:txXfrm rot="10800000">
        <a:off x="1972750" y="2119745"/>
        <a:ext cx="1458576" cy="2543004"/>
      </dsp:txXfrm>
    </dsp:sp>
    <dsp:sp modelId="{969808AC-B808-468E-9344-3017AE84400C}">
      <dsp:nvSpPr>
        <dsp:cNvPr id="0" name=""/>
        <dsp:cNvSpPr/>
      </dsp:nvSpPr>
      <dsp:spPr>
        <a:xfrm>
          <a:off x="3634540" y="282632"/>
          <a:ext cx="1554168" cy="1554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289C95E-E2EB-4B3B-87F2-463311E22EF2}">
      <dsp:nvSpPr>
        <dsp:cNvPr id="0" name=""/>
        <dsp:cNvSpPr/>
      </dsp:nvSpPr>
      <dsp:spPr>
        <a:xfrm rot="10800000">
          <a:off x="3634540" y="2119745"/>
          <a:ext cx="1554168" cy="25908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210462"/>
                <a:satOff val="-15639"/>
                <a:lumOff val="20357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210462"/>
                <a:satOff val="-15639"/>
                <a:lumOff val="20357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shade val="80000"/>
                <a:hueOff val="210462"/>
                <a:satOff val="-15639"/>
                <a:lumOff val="20357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Cultural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Indirect benefits that can enrich lives</a:t>
          </a:r>
        </a:p>
      </dsp:txBody>
      <dsp:txXfrm rot="10800000">
        <a:off x="3682336" y="2119745"/>
        <a:ext cx="1458576" cy="2543004"/>
      </dsp:txXfrm>
    </dsp:sp>
    <dsp:sp modelId="{39B596F5-0080-4120-855D-41AB27502CF0}">
      <dsp:nvSpPr>
        <dsp:cNvPr id="0" name=""/>
        <dsp:cNvSpPr/>
      </dsp:nvSpPr>
      <dsp:spPr>
        <a:xfrm>
          <a:off x="5344126" y="282632"/>
          <a:ext cx="1554168" cy="1554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7000" b="-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54E43F-8A73-4609-A247-7B0565B4A941}">
      <dsp:nvSpPr>
        <dsp:cNvPr id="0" name=""/>
        <dsp:cNvSpPr/>
      </dsp:nvSpPr>
      <dsp:spPr>
        <a:xfrm rot="10800000">
          <a:off x="5344126" y="2119745"/>
          <a:ext cx="1554168" cy="25908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315693"/>
                <a:satOff val="-23458"/>
                <a:lumOff val="3053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315693"/>
                <a:satOff val="-23458"/>
                <a:lumOff val="30536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shade val="80000"/>
                <a:hueOff val="315693"/>
                <a:satOff val="-23458"/>
                <a:lumOff val="30536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Supporting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Indirect services that enable other services to function</a:t>
          </a:r>
        </a:p>
      </dsp:txBody>
      <dsp:txXfrm rot="10800000">
        <a:off x="5391922" y="2119745"/>
        <a:ext cx="1458576" cy="2543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23BFD-9A90-4FF0-AA06-D6E6C44B8E7A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EBACE-F792-43CC-A5CB-882D83957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1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Photo by Unknown Author is licensed under CC BY-SA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2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Duke Nicholas Institute, Natalie B. Rodriguez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45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Images-creative commons</a:t>
            </a:r>
            <a:r>
              <a:rPr lang="en-US" sz="1200" dirty="0"/>
              <a:t> (licensed under </a:t>
            </a:r>
            <a:r>
              <a:rPr lang="en-US" sz="1200" dirty="0">
                <a:hlinkClick r:id="rId3" tooltip="https://creativecommons.org/licenses/by-nc-nd/3.0/"/>
              </a:rPr>
              <a:t>CC BY-NC-ND</a:t>
            </a:r>
            <a:r>
              <a:rPr lang="en-US" sz="1200" dirty="0"/>
              <a:t>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22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5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https://coast.noaa.gov/data/estuaries/pdf/an-ode-to-the-oyster-oyster-reefs-powerpoint.pdf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64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Image: https://www.conservationgateway.org/ConservationPractices/Marine/crr/library/Documents/GlobalMangrovesRiskReductionTechnicalReport10.7291/V9DV1H2S.pdf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Losada</a:t>
            </a:r>
            <a:r>
              <a:rPr lang="en-US" dirty="0"/>
              <a:t>, I. J., P. Menéndez, A. Espejo, S. Torres, P. Díaz-</a:t>
            </a:r>
            <a:r>
              <a:rPr lang="en-US" dirty="0" err="1"/>
              <a:t>Simal</a:t>
            </a:r>
            <a:r>
              <a:rPr lang="en-US" dirty="0"/>
              <a:t>, S. Abad, M. W. Beck , S. Narayan, D. </a:t>
            </a:r>
            <a:r>
              <a:rPr lang="en-US" dirty="0" err="1"/>
              <a:t>Trespalacios</a:t>
            </a:r>
            <a:r>
              <a:rPr lang="en-US" dirty="0"/>
              <a:t>, K. </a:t>
            </a:r>
            <a:r>
              <a:rPr lang="en-US" dirty="0" err="1"/>
              <a:t>Pfiegner</a:t>
            </a:r>
            <a:r>
              <a:rPr lang="en-US" dirty="0"/>
              <a:t>, P. </a:t>
            </a:r>
            <a:r>
              <a:rPr lang="en-US" dirty="0" err="1"/>
              <a:t>Mucke</a:t>
            </a:r>
            <a:r>
              <a:rPr lang="en-US" dirty="0"/>
              <a:t>, L. </a:t>
            </a:r>
            <a:r>
              <a:rPr lang="en-US" dirty="0" err="1"/>
              <a:t>Kirch</a:t>
            </a:r>
            <a:r>
              <a:rPr lang="en-US" dirty="0"/>
              <a:t>. 2018. The global value of mangroves for risk reduction. Technical Report. The Nature Conservancy, Berlin.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7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Kayakers: https://www.tripadvisor.com/Attractions-g34467-Activities-c61-t191-Naples_Florida.html</a:t>
            </a:r>
          </a:p>
          <a:p>
            <a:r>
              <a:rPr lang="en-US" dirty="0"/>
              <a:t>Paddle boarders: http://www.authenticflorida.com/articles/where-to-go/adventure-into-the-magical-world-of-florida-mangrove-tunnels/?back=articles</a:t>
            </a:r>
          </a:p>
          <a:p>
            <a:r>
              <a:rPr lang="en-US" dirty="0"/>
              <a:t>Art project inspired by FL mangroves: https://www.zerchoo.com/art-design/a-green-tinted-aluminum-canopy-inspired-by-floridas-mangrove-trees/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20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https://www.fws.gov/verobeach/msrppdfs/mangroves.pdf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https://www.orlandosentinel.com/news/breaking-news/os-ap-chinese-billionaire-florida-mangroves-20160117-story.html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0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E74E195-46DA-40C1-800B-76F13548FD11}" type="datetime1">
              <a:rPr lang="en-US" smtClean="0"/>
              <a:t>7/26/2019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3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FFB-780F-4E10-8282-4F877989C6D2}" type="datetime1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2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F5EB5-E127-423F-9461-851C766BBC68}" type="datetime1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0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37BF-41AD-4CEB-B4F1-629308388287}" type="datetime1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50B-D077-4960-AACD-FC70E64CA5BA}" type="datetime1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3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E1EC-393A-4A03-A3EE-9933C355E2C5}" type="datetime1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7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60A5-710E-412F-AA78-0467530BDA81}" type="datetime1">
              <a:rPr lang="en-US" smtClean="0"/>
              <a:t>7/26/2019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8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13C9-34A3-4AFD-BB12-F973A738F6E6}" type="datetime1">
              <a:rPr lang="en-US" smtClean="0"/>
              <a:t>7/26/2019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3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7922-2850-42A7-8D18-A131309560BC}" type="datetime1">
              <a:rPr lang="en-US" smtClean="0"/>
              <a:t>7/26/2019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0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2646-1F96-47B0-A556-CCD77CAAE0DE}" type="datetime1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8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16FF89B-8B8F-4EDD-93BA-699C78ED7C85}" type="datetime1">
              <a:rPr lang="en-US" smtClean="0"/>
              <a:t>7/26/2019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5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C0A7ABB-803E-43F7-8EB7-3ABA260BCC6E}" type="datetime1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conservationbytes.com/2010/04/12/maggot-plants-mangrov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ngroves noaa">
            <a:extLst>
              <a:ext uri="{FF2B5EF4-FFF2-40B4-BE49-F238E27FC236}">
                <a16:creationId xmlns:a16="http://schemas.microsoft.com/office/drawing/2014/main" id="{69851498-C961-4476-8546-62AE31E5E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0" r="9091" b="2240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F78FA41B-9A77-4FFE-A10F-9443EFDE6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5037"/>
            <a:ext cx="7534631" cy="26286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4E5AB-0FE4-408D-A4ED-A549A81E7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2477347"/>
            <a:ext cx="6766928" cy="1645920"/>
          </a:xfrm>
        </p:spPr>
        <p:txBody>
          <a:bodyPr>
            <a:normAutofit/>
          </a:bodyPr>
          <a:lstStyle/>
          <a:p>
            <a:r>
              <a:rPr lang="en-US" sz="5400" spc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Mangroves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373D64-A324-4A11-AE5E-3B1371DE9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3" y="4206876"/>
            <a:ext cx="6702920" cy="530821"/>
          </a:xfrm>
        </p:spPr>
        <p:txBody>
          <a:bodyPr>
            <a:normAutofit/>
          </a:bodyPr>
          <a:lstStyle/>
          <a:p>
            <a:r>
              <a:rPr lang="en-US" sz="2000" b="1">
                <a:solidFill>
                  <a:srgbClr val="6EBCC7"/>
                </a:solidFill>
              </a:rPr>
              <a:t>ECOSYSTEM SERVICES: THE KEY TO ESTUARINE HEALTH</a:t>
            </a:r>
          </a:p>
        </p:txBody>
      </p:sp>
    </p:spTree>
    <p:extLst>
      <p:ext uri="{BB962C8B-B14F-4D97-AF65-F5344CB8AC3E}">
        <p14:creationId xmlns:p14="http://schemas.microsoft.com/office/powerpoint/2010/main" val="1151925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>
                <a:alpha val="56000"/>
              </a:srgbClr>
            </a:gs>
            <a:gs pos="7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0128-18CA-4ED9-BD7C-582C9336D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11" y="292464"/>
            <a:ext cx="4641584" cy="6324326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Split into even teams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1-Score keeper, 2-team captains (will give team answers) 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Pick a number 1-10 or flip a coin to see who goes first 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See question, huddle and write down potential answers for a minute or two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Two </a:t>
            </a:r>
            <a:r>
              <a:rPr lang="en-US" sz="2000" b="1" dirty="0">
                <a:solidFill>
                  <a:srgbClr val="C00000"/>
                </a:solidFill>
              </a:rPr>
              <a:t>X</a:t>
            </a:r>
            <a:r>
              <a:rPr lang="en-US" sz="2000" b="1" dirty="0"/>
              <a:t>, then other team goes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Every round 100 points available </a:t>
            </a:r>
            <a:br>
              <a:rPr lang="en-US" sz="2000" b="1" dirty="0"/>
            </a:br>
            <a:r>
              <a:rPr lang="en-US" sz="2000" b="1" dirty="0"/>
              <a:t>(except 5)</a:t>
            </a:r>
          </a:p>
          <a:p>
            <a:pPr marL="285750" indent="-285750">
              <a:lnSpc>
                <a:spcPct val="100000"/>
              </a:lnSpc>
              <a:buNone/>
            </a:pPr>
            <a:r>
              <a:rPr lang="en-US" sz="2000" b="1" dirty="0"/>
              <a:t>__________</a:t>
            </a:r>
            <a:br>
              <a:rPr lang="en-US" sz="2000" b="1" dirty="0"/>
            </a:br>
            <a:endParaRPr lang="en-US" sz="2000" b="1" dirty="0"/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Last round each team write down 10 things in 1 minute!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Each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✓</a:t>
            </a:r>
            <a:r>
              <a:rPr lang="en-US" sz="2000" b="1" dirty="0"/>
              <a:t> = 10 points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Most points wins!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F8131F-5AFB-4A1C-9BCC-03C3B89D2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95" y="1738620"/>
            <a:ext cx="6428715" cy="38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22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F2F00B-6272-49A9-9B3C-4F6CC523E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3" b="-21383"/>
          <a:stretch/>
        </p:blipFill>
        <p:spPr>
          <a:xfrm>
            <a:off x="0" y="9"/>
            <a:ext cx="12191997" cy="65173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2BFFD5-490F-4B45-91F2-6B826FBAD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rgbClr val="364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670391-E7D8-4D48-9E42-391C2287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68" y="4544813"/>
            <a:ext cx="5334382" cy="180765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Mangrove 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Ecosystem Services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6CF9A5-BEA4-4284-A8B5-D033E5B4B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6175" y="4900003"/>
            <a:ext cx="0" cy="109728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799C4-37CD-4CA5-B940-13555890E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826" y="4701159"/>
            <a:ext cx="4079139" cy="1816169"/>
          </a:xfrm>
        </p:spPr>
        <p:txBody>
          <a:bodyPr anchor="ctr">
            <a:normAutofit/>
          </a:bodyPr>
          <a:lstStyle/>
          <a:p>
            <a:r>
              <a:rPr lang="en-US" sz="1500" b="1" dirty="0">
                <a:solidFill>
                  <a:srgbClr val="FFFFFF"/>
                </a:solidFill>
              </a:rPr>
              <a:t>What are they?</a:t>
            </a:r>
          </a:p>
          <a:p>
            <a:r>
              <a:rPr lang="en-US" sz="1500" b="1" dirty="0">
                <a:solidFill>
                  <a:srgbClr val="FFFFFF"/>
                </a:solidFill>
              </a:rPr>
              <a:t>Why are they important?</a:t>
            </a:r>
          </a:p>
          <a:p>
            <a:r>
              <a:rPr lang="en-US" sz="1500" b="1" dirty="0">
                <a:solidFill>
                  <a:srgbClr val="FFFFFF"/>
                </a:solidFill>
              </a:rPr>
              <a:t>Why are they at risk?</a:t>
            </a:r>
          </a:p>
          <a:p>
            <a:r>
              <a:rPr lang="en-US" sz="1500" b="1" dirty="0">
                <a:solidFill>
                  <a:srgbClr val="FFFFFF"/>
                </a:solidFill>
              </a:rPr>
              <a:t>What can we do to help?</a:t>
            </a:r>
          </a:p>
          <a:p>
            <a:pPr marL="0" indent="0">
              <a:buNone/>
            </a:pPr>
            <a:endParaRPr lang="en-US" sz="1500" b="1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6E0D0-3DCA-425C-B136-9777E9B7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926" y="5653952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20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58B4AFDC-CBB5-4444-B7FE-535C99446E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01" y="-9680"/>
            <a:ext cx="6879817" cy="6877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73418-C120-4191-843D-1E834964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2" y="3646170"/>
            <a:ext cx="3346932" cy="268168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Ecosystem Services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(AKA Nature’s Benefits)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B59F74A-E5AE-4503-987D-45429D5FC4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577436"/>
              </p:ext>
            </p:extLst>
          </p:nvPr>
        </p:nvGraphicFramePr>
        <p:xfrm>
          <a:off x="4320955" y="1290897"/>
          <a:ext cx="7113664" cy="4710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0D66-D9C7-4075-ABDF-C6F1555D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528" y="5736042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95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ADA8C5-237E-4846-83EC-659641E5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465" y="1066082"/>
            <a:ext cx="8590569" cy="429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25FC7-87C7-410D-8165-8293B6C6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6760" y="1066081"/>
            <a:ext cx="3270775" cy="4883305"/>
          </a:xfrm>
        </p:spPr>
        <p:txBody>
          <a:bodyPr>
            <a:normAutofit/>
          </a:bodyPr>
          <a:lstStyle/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1800" dirty="0"/>
              <a:t>Simply defined, ecosystem services are the direct and indirect benefits that humans receive from nature. ​</a:t>
            </a:r>
          </a:p>
          <a:p>
            <a:pPr marL="490093" lvl="2" indent="-288925">
              <a:buFont typeface="Arial" panose="020B0604020202020204" pitchFamily="34" charset="0"/>
              <a:buChar char="•"/>
            </a:pPr>
            <a:r>
              <a:rPr lang="en-US" sz="1800" dirty="0"/>
              <a:t>Direct- forest products for building or fuel​</a:t>
            </a:r>
          </a:p>
          <a:p>
            <a:pPr marL="490093" lvl="2" indent="-288925">
              <a:buFont typeface="Arial" panose="020B0604020202020204" pitchFamily="34" charset="0"/>
              <a:buChar char="•"/>
            </a:pPr>
            <a:r>
              <a:rPr lang="en-US" sz="1800" dirty="0"/>
              <a:t>Indirect- culture, recreation, revenue, etc. ​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1800" dirty="0"/>
              <a:t>Important to remember that humans and nature are NOT involved in separate systems. Something that happens to one could influence what happens to the other. ​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1800" dirty="0"/>
              <a:t>We rely on nature's benefits and therefore must protect them!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78061-98D8-4CD9-8AAC-D423B556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6760" y="5714367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34608-BBFD-4D54-9F70-C0F8D2013D34}"/>
              </a:ext>
            </a:extLst>
          </p:cNvPr>
          <p:cNvSpPr txBox="1"/>
          <p:nvPr/>
        </p:nvSpPr>
        <p:spPr>
          <a:xfrm>
            <a:off x="1167263" y="5714367"/>
            <a:ext cx="65049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Think about this quote from Conservation International...</a:t>
            </a:r>
            <a:r>
              <a:rPr lang="en-US" sz="2000" b="1" dirty="0"/>
              <a:t> "humans need nature, but nature doesn't need us" 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14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3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635FE-CA4C-4E0C-A655-F7479CF2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28" y="908250"/>
            <a:ext cx="5063458" cy="156071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Why are mangroves ecologically important?</a:t>
            </a:r>
          </a:p>
        </p:txBody>
      </p:sp>
      <p:sp>
        <p:nvSpPr>
          <p:cNvPr id="91" name="Rectangle 85">
            <a:extLst>
              <a:ext uri="{FF2B5EF4-FFF2-40B4-BE49-F238E27FC236}">
                <a16:creationId xmlns:a16="http://schemas.microsoft.com/office/drawing/2014/main" id="{88E62604-C40E-4D56-9D66-FD94B0CA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2616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402098-057C-4FD0-AFA7-C8F74E4F2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9701"/>
          <a:stretch/>
        </p:blipFill>
        <p:spPr>
          <a:xfrm>
            <a:off x="870090" y="10"/>
            <a:ext cx="4572000" cy="2450582"/>
          </a:xfrm>
          <a:prstGeom prst="rect">
            <a:avLst/>
          </a:prstGeom>
        </p:spPr>
      </p:pic>
      <p:sp>
        <p:nvSpPr>
          <p:cNvPr id="92" name="Rectangle 87">
            <a:extLst>
              <a:ext uri="{FF2B5EF4-FFF2-40B4-BE49-F238E27FC236}">
                <a16:creationId xmlns:a16="http://schemas.microsoft.com/office/drawing/2014/main" id="{8A330AB8-A767-46C8-ABEF-2477854EF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2836942"/>
            <a:ext cx="4901184" cy="4021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angrove roots">
            <a:extLst>
              <a:ext uri="{FF2B5EF4-FFF2-40B4-BE49-F238E27FC236}">
                <a16:creationId xmlns:a16="http://schemas.microsoft.com/office/drawing/2014/main" id="{7F72EEA6-398E-4035-95D3-C18B2DB0E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r="11421" b="-4"/>
          <a:stretch/>
        </p:blipFill>
        <p:spPr bwMode="auto">
          <a:xfrm>
            <a:off x="870090" y="2999232"/>
            <a:ext cx="4572000" cy="38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457A-474F-4F12-A6B5-5DD2CDECB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128" y="2616751"/>
            <a:ext cx="5167359" cy="3909113"/>
          </a:xfrm>
        </p:spPr>
        <p:txBody>
          <a:bodyPr numCol="1">
            <a:normAutofit/>
          </a:bodyPr>
          <a:lstStyle/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000" b="1" dirty="0"/>
              <a:t>Aid in the function of other important habitat </a:t>
            </a:r>
          </a:p>
          <a:p>
            <a:pPr marL="595757" lvl="1" indent="-339725">
              <a:buFont typeface="Wingdings" panose="05000000000000000000" pitchFamily="2" charset="2"/>
              <a:buChar char="§"/>
            </a:pPr>
            <a:r>
              <a:rPr lang="en-US" sz="2000" dirty="0"/>
              <a:t>Coral reefs, salt marsh, underwater and shoreline grasses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000" b="1" dirty="0"/>
              <a:t>Provide food and habitat for organisms in and out of water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000" b="1" dirty="0"/>
              <a:t>Improve water quality and clarity</a:t>
            </a:r>
          </a:p>
          <a:p>
            <a:pPr marL="595757" lvl="1" indent="-339725">
              <a:buFont typeface="Wingdings" panose="05000000000000000000" pitchFamily="2" charset="2"/>
              <a:buChar char="§"/>
            </a:pPr>
            <a:r>
              <a:rPr lang="en-US" sz="2000" dirty="0"/>
              <a:t>Absorb excess nutrients, trap and cycle organic material 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000" b="1" dirty="0"/>
              <a:t>Reduce erosion, protect shorelines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000" b="1" dirty="0"/>
              <a:t>Nursery area for aquatic and land species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BF90F-044B-4C26-B59C-C901FFE4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0819" y="5713020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77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F7E098-14F1-4BEE-9B65-6FF6383F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2" b="6702"/>
          <a:stretch/>
        </p:blipFill>
        <p:spPr>
          <a:xfrm>
            <a:off x="780472" y="147059"/>
            <a:ext cx="10631055" cy="65638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4D4DF-0BFD-4DE3-AD2D-1C71B45F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5725941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25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6EA1A26-163F-4F15-91F4-F2C51AC9C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rgbClr val="4E4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CD1B9-C359-43E1-89BF-4D7287DF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099" y="0"/>
            <a:ext cx="4007795" cy="1670743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Why are mangroves  economically important?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256C7-91C5-4157-9613-D2DB2884C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62" r="22825"/>
          <a:stretch/>
        </p:blipFill>
        <p:spPr>
          <a:xfrm rot="16200000">
            <a:off x="348995" y="-348995"/>
            <a:ext cx="6858000" cy="75559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E911C-BFB9-4D85-A09A-B8C6D950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0098" y="1815943"/>
            <a:ext cx="4007796" cy="4464994"/>
          </a:xfrm>
        </p:spPr>
        <p:txBody>
          <a:bodyPr>
            <a:normAutofit lnSpcReduction="10000"/>
          </a:bodyPr>
          <a:lstStyle/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FFFFFF"/>
                </a:solidFill>
              </a:rPr>
              <a:t>Provide jobs</a:t>
            </a:r>
          </a:p>
          <a:p>
            <a:pPr marL="598932"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FFFFFF"/>
                </a:solidFill>
              </a:rPr>
              <a:t>Commercial fisherman, educator, scientist, tourism/recreation guide, restoration professional, etc. 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FFFFFF"/>
                </a:solidFill>
              </a:rPr>
              <a:t>Tourism and recreation revenue</a:t>
            </a:r>
          </a:p>
          <a:p>
            <a:pPr marL="598932"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FFFFFF"/>
                </a:solidFill>
              </a:rPr>
              <a:t>Kayaking, wildlife watching, nature walks, paddle boarding, boating, fishing 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FFFFFF"/>
                </a:solidFill>
              </a:rPr>
              <a:t>Natural breakwaters</a:t>
            </a:r>
          </a:p>
          <a:p>
            <a:pPr marL="598932"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FFFFFF"/>
                </a:solidFill>
              </a:rPr>
              <a:t>Property and infrastructure (roads, utilities, etc.) protection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FFFFFF"/>
                </a:solidFill>
              </a:rPr>
              <a:t>Seafood source/commercial and subsistence fishing</a:t>
            </a:r>
          </a:p>
          <a:p>
            <a:pPr marL="598932" lvl="1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FFFFFF"/>
                </a:solidFill>
              </a:rPr>
              <a:t>Restaurants, festivals, nutrition, etc.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FFFFFF"/>
                </a:solidFill>
              </a:rPr>
              <a:t>Coastal restoration projects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9524D-0CED-4899-B0F1-E8D83DB2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5606161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0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46BD55-2E81-4A71-9B9A-37EED9EE6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62" y="346281"/>
            <a:ext cx="2114866" cy="20232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Social Benefits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3A2853-02D1-4F06-AB6E-1BF0F45E1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308"/>
          <a:stretch/>
        </p:blipFill>
        <p:spPr>
          <a:xfrm>
            <a:off x="6589286" y="0"/>
            <a:ext cx="5428331" cy="2715797"/>
          </a:xfrm>
          <a:prstGeom prst="rect">
            <a:avLst/>
          </a:prstGeom>
        </p:spPr>
      </p:pic>
      <p:pic>
        <p:nvPicPr>
          <p:cNvPr id="2052" name="Picture 4" descr="Image result for mangrove activity fl">
            <a:extLst>
              <a:ext uri="{FF2B5EF4-FFF2-40B4-BE49-F238E27FC236}">
                <a16:creationId xmlns:a16="http://schemas.microsoft.com/office/drawing/2014/main" id="{7471CD79-C996-47BE-BF6F-38C670E90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49" y="115486"/>
            <a:ext cx="3954243" cy="26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mangrove activity fl">
            <a:extLst>
              <a:ext uri="{FF2B5EF4-FFF2-40B4-BE49-F238E27FC236}">
                <a16:creationId xmlns:a16="http://schemas.microsoft.com/office/drawing/2014/main" id="{FF4FA7B2-AFCC-4BD6-B78E-8A756A6F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24" y="2930014"/>
            <a:ext cx="5732633" cy="379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thisiscolossal.com/wp-content/uploads/2018/11/FormofWander_03.jpg">
            <a:extLst>
              <a:ext uri="{FF2B5EF4-FFF2-40B4-BE49-F238E27FC236}">
                <a16:creationId xmlns:a16="http://schemas.microsoft.com/office/drawing/2014/main" id="{E93EC911-B1B4-49B0-B721-DF78302C5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83" y="2930014"/>
            <a:ext cx="4446778" cy="379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739BEE-340C-4AE0-9F9A-7A5A256CAC96}"/>
              </a:ext>
            </a:extLst>
          </p:cNvPr>
          <p:cNvSpPr txBox="1"/>
          <p:nvPr/>
        </p:nvSpPr>
        <p:spPr>
          <a:xfrm>
            <a:off x="10621357" y="3016112"/>
            <a:ext cx="1523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/>
              <a:t>Recreation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/>
              <a:t>Culture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/>
              <a:t>Heritage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/>
              <a:t>Sense of place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/>
              <a:t>Art material/ inspiration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/>
              <a:t>Festivals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01443-7A94-497E-A3EB-1EA31E45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8317" y="5624751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34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 Chinese billionaire to donate millions to restore Florida mangroves ">
            <a:extLst>
              <a:ext uri="{FF2B5EF4-FFF2-40B4-BE49-F238E27FC236}">
                <a16:creationId xmlns:a16="http://schemas.microsoft.com/office/drawing/2014/main" id="{2AEF9EF9-42CE-497B-A683-5F5FA4382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18" b="24118"/>
          <a:stretch/>
        </p:blipFill>
        <p:spPr bwMode="auto">
          <a:xfrm>
            <a:off x="20" y="10"/>
            <a:ext cx="12191980" cy="421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D2BFFD5-490F-4B45-91F2-6B826FBAD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rgbClr val="52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471DF80-B8C0-471C-9F87-6AF63E009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8" y="4544814"/>
            <a:ext cx="5334382" cy="1807659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Threats to Mangroves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6CF9A5-BEA4-4284-A8B5-D033E5B4B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6175" y="4900003"/>
            <a:ext cx="0" cy="109728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006162-A201-48B9-9A15-3B6148217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178" y="4503239"/>
            <a:ext cx="5334382" cy="2064229"/>
          </a:xfrm>
        </p:spPr>
        <p:txBody>
          <a:bodyPr anchor="ctr">
            <a:normAutofit fontScale="92500" lnSpcReduction="10000"/>
          </a:bodyPr>
          <a:lstStyle/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FFFF"/>
                </a:solidFill>
              </a:rPr>
              <a:t>Coastal urbanization poses a large threat to mangroves</a:t>
            </a:r>
          </a:p>
          <a:p>
            <a:pPr marL="944118" lvl="2" indent="-285750" defTabSz="4572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FFFFFF"/>
                </a:solidFill>
              </a:rPr>
              <a:t>Dredging, filling, chemical runoff, etc. 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FFFF"/>
                </a:solidFill>
              </a:rPr>
              <a:t>Any alteration in natural water (tidal) flow can affect salinity </a:t>
            </a:r>
            <a:r>
              <a:rPr lang="en-US" sz="1400" i="1" dirty="0">
                <a:solidFill>
                  <a:srgbClr val="FFFFFF"/>
                </a:solidFill>
              </a:rPr>
              <a:t>(Fruit Farm Creek)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FFFF"/>
                </a:solidFill>
              </a:rPr>
              <a:t>Environmental changes can also lead to increased invasive species 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FFFF"/>
                </a:solidFill>
              </a:rPr>
              <a:t>Increased frequency or intensity of storms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98E833-B4D9-4796-AF43-C1A9C8D749AE}"/>
              </a:ext>
            </a:extLst>
          </p:cNvPr>
          <p:cNvSpPr txBox="1"/>
          <p:nvPr/>
        </p:nvSpPr>
        <p:spPr>
          <a:xfrm>
            <a:off x="10233498" y="1955580"/>
            <a:ext cx="177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Fruit Farm Creek Naples, FL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1D632-9824-450F-937B-CE3BF2EC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132" y="5653953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47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etropolitan">
  <a:themeElements>
    <a:clrScheme name="Custom 2">
      <a:dk1>
        <a:sysClr val="windowText" lastClr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638</Words>
  <Application>Microsoft Office PowerPoint</Application>
  <PresentationFormat>Widescreen</PresentationFormat>
  <Paragraphs>91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Metropolitan</vt:lpstr>
      <vt:lpstr>Mangroves</vt:lpstr>
      <vt:lpstr>Mangrove  Ecosystem Services</vt:lpstr>
      <vt:lpstr>Ecosystem Services  (AKA Nature’s Benefits)</vt:lpstr>
      <vt:lpstr>PowerPoint Presentation</vt:lpstr>
      <vt:lpstr>Why are mangroves ecologically important?</vt:lpstr>
      <vt:lpstr>PowerPoint Presentation</vt:lpstr>
      <vt:lpstr>Why are mangroves  economically important?</vt:lpstr>
      <vt:lpstr>Social Benefits</vt:lpstr>
      <vt:lpstr>Threats to Mangroves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Mangroves</dc:title>
  <dc:creator>natalie rodriguez</dc:creator>
  <cp:lastModifiedBy>natalie rodriguez</cp:lastModifiedBy>
  <cp:revision>4</cp:revision>
  <dcterms:created xsi:type="dcterms:W3CDTF">2019-07-25T20:51:20Z</dcterms:created>
  <dcterms:modified xsi:type="dcterms:W3CDTF">2019-07-26T14:45:04Z</dcterms:modified>
</cp:coreProperties>
</file>