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65" r:id="rId3"/>
    <p:sldId id="257" r:id="rId4"/>
    <p:sldId id="256" r:id="rId5"/>
    <p:sldId id="263" r:id="rId6"/>
    <p:sldId id="264" r:id="rId7"/>
    <p:sldId id="262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7" autoAdjust="0"/>
  </p:normalViewPr>
  <p:slideViewPr>
    <p:cSldViewPr snapToGrid="0">
      <p:cViewPr varScale="1">
        <p:scale>
          <a:sx n="78" d="100"/>
          <a:sy n="78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7494679-1F0A-4511-9EE9-DD4641F08804}"/>
    <pc:docChg chg="modSld">
      <pc:chgData name="" userId="" providerId="" clId="Web-{67494679-1F0A-4511-9EE9-DD4641F08804}" dt="2019-07-29T13:19:06.493" v="205" actId="20577"/>
      <pc:docMkLst>
        <pc:docMk/>
      </pc:docMkLst>
      <pc:sldChg chg="modSp">
        <pc:chgData name="" userId="" providerId="" clId="Web-{67494679-1F0A-4511-9EE9-DD4641F08804}" dt="2019-07-29T13:19:06.493" v="204" actId="20577"/>
        <pc:sldMkLst>
          <pc:docMk/>
          <pc:sldMk cId="2978842251" sldId="257"/>
        </pc:sldMkLst>
        <pc:spChg chg="mod">
          <ac:chgData name="" userId="" providerId="" clId="Web-{67494679-1F0A-4511-9EE9-DD4641F08804}" dt="2019-07-29T13:19:06.493" v="204" actId="20577"/>
          <ac:spMkLst>
            <pc:docMk/>
            <pc:sldMk cId="2978842251" sldId="257"/>
            <ac:spMk id="3" creationId="{B8FDBEBF-6F59-449A-8A69-F0CBAB14A529}"/>
          </ac:spMkLst>
        </pc:spChg>
      </pc:sldChg>
      <pc:sldChg chg="modSp">
        <pc:chgData name="" userId="" providerId="" clId="Web-{67494679-1F0A-4511-9EE9-DD4641F08804}" dt="2019-07-29T13:09:42.767" v="77"/>
        <pc:sldMkLst>
          <pc:docMk/>
          <pc:sldMk cId="1020298199" sldId="262"/>
        </pc:sldMkLst>
        <pc:graphicFrameChg chg="mod modGraphic">
          <ac:chgData name="" userId="" providerId="" clId="Web-{67494679-1F0A-4511-9EE9-DD4641F08804}" dt="2019-07-29T13:09:42.767" v="77"/>
          <ac:graphicFrameMkLst>
            <pc:docMk/>
            <pc:sldMk cId="1020298199" sldId="262"/>
            <ac:graphicFrameMk id="4" creationId="{068C7AE9-6ADA-4CA9-8EFC-4AB148BB476F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10T19:33:1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33 1502 14344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10T19:34:06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500 3359 10400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0E1A4-1C60-4A05-A047-A147773098E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C6EF7-A370-4F3A-846E-60C8F7A5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ieChartFractionThirds.sv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sa/3.0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6EF7-A370-4F3A-846E-60C8F7A525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0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Hints. There are more options than those listed.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6EF7-A370-4F3A-846E-60C8F7A525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hlinkClick r:id="rId3" tooltip="https://commons.wikimedia.org/wiki/File:PieChartFractionThirds.svg"/>
              </a:rPr>
              <a:t>This Photo</a:t>
            </a:r>
            <a:r>
              <a:rPr lang="en-US" sz="1200" dirty="0"/>
              <a:t> by Unknown Author is licensed under </a:t>
            </a:r>
            <a:r>
              <a:rPr lang="en-US" sz="1200" dirty="0">
                <a:hlinkClick r:id="rId4" tooltip="https://creativecommons.org/licenses/by-sa/3.0/"/>
              </a:rPr>
              <a:t>CC BY-SA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6EF7-A370-4F3A-846E-60C8F7A525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7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Hints. There are more options than those listed.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6EF7-A370-4F3A-846E-60C8F7A525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0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may be more answers than the key contains. Up to teachers discretion.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9583C-07D0-4239-9B84-CC044E4928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0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2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8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4E39-D6E8-4356-85E6-4301BE3B228F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37AC-F441-42E4-BF82-1A2550CB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PieChartFractionThirds.svg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svg"/><Relationship Id="rId50" Type="http://schemas.openxmlformats.org/officeDocument/2006/relationships/image" Target="../media/image49.png"/><Relationship Id="rId55" Type="http://schemas.openxmlformats.org/officeDocument/2006/relationships/image" Target="../media/image54.sv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9" Type="http://schemas.openxmlformats.org/officeDocument/2006/relationships/image" Target="../media/image28.sv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png"/><Relationship Id="rId45" Type="http://schemas.openxmlformats.org/officeDocument/2006/relationships/image" Target="../media/image44.svg"/><Relationship Id="rId53" Type="http://schemas.openxmlformats.org/officeDocument/2006/relationships/image" Target="../media/image52.sv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9" Type="http://schemas.openxmlformats.org/officeDocument/2006/relationships/image" Target="../media/image18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sv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svg"/><Relationship Id="rId51" Type="http://schemas.openxmlformats.org/officeDocument/2006/relationships/image" Target="../media/image50.sv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svg"/><Relationship Id="rId20" Type="http://schemas.openxmlformats.org/officeDocument/2006/relationships/image" Target="../media/image19.png"/><Relationship Id="rId41" Type="http://schemas.openxmlformats.org/officeDocument/2006/relationships/image" Target="../media/image40.sv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svg"/><Relationship Id="rId57" Type="http://schemas.openxmlformats.org/officeDocument/2006/relationships/image" Target="../media/image56.svg"/><Relationship Id="rId10" Type="http://schemas.openxmlformats.org/officeDocument/2006/relationships/image" Target="../media/image9.svg"/><Relationship Id="rId31" Type="http://schemas.openxmlformats.org/officeDocument/2006/relationships/image" Target="../media/image30.svg"/><Relationship Id="rId44" Type="http://schemas.openxmlformats.org/officeDocument/2006/relationships/image" Target="../media/image43.png"/><Relationship Id="rId52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customXml" Target="../ink/ink1.xml"/><Relationship Id="rId4" Type="http://schemas.openxmlformats.org/officeDocument/2006/relationships/hyperlink" Target="https://commons.wikimedia.org/wiki/File:PieChartFractionThirds.svg" TargetMode="Externa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svg"/><Relationship Id="rId50" Type="http://schemas.openxmlformats.org/officeDocument/2006/relationships/image" Target="../media/image49.png"/><Relationship Id="rId55" Type="http://schemas.openxmlformats.org/officeDocument/2006/relationships/image" Target="../media/image54.sv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9" Type="http://schemas.openxmlformats.org/officeDocument/2006/relationships/image" Target="../media/image28.sv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png"/><Relationship Id="rId45" Type="http://schemas.openxmlformats.org/officeDocument/2006/relationships/image" Target="../media/image44.svg"/><Relationship Id="rId53" Type="http://schemas.openxmlformats.org/officeDocument/2006/relationships/image" Target="../media/image52.sv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19" Type="http://schemas.openxmlformats.org/officeDocument/2006/relationships/image" Target="../media/image18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sv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svg"/><Relationship Id="rId51" Type="http://schemas.openxmlformats.org/officeDocument/2006/relationships/image" Target="../media/image50.sv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svg"/><Relationship Id="rId20" Type="http://schemas.openxmlformats.org/officeDocument/2006/relationships/image" Target="../media/image19.png"/><Relationship Id="rId41" Type="http://schemas.openxmlformats.org/officeDocument/2006/relationships/image" Target="../media/image40.sv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svg"/><Relationship Id="rId57" Type="http://schemas.openxmlformats.org/officeDocument/2006/relationships/image" Target="../media/image56.svg"/><Relationship Id="rId10" Type="http://schemas.openxmlformats.org/officeDocument/2006/relationships/image" Target="../media/image9.svg"/><Relationship Id="rId31" Type="http://schemas.openxmlformats.org/officeDocument/2006/relationships/image" Target="../media/image30.svg"/><Relationship Id="rId44" Type="http://schemas.openxmlformats.org/officeDocument/2006/relationships/image" Target="../media/image43.png"/><Relationship Id="rId52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1A9DAD95-BE89-4F6F-921B-B04E7003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8023739">
            <a:off x="662873" y="908049"/>
            <a:ext cx="5715000" cy="5715000"/>
          </a:xfrm>
          <a:prstGeom prst="rect">
            <a:avLst/>
          </a:prstGeom>
        </p:spPr>
      </p:pic>
      <p:sp>
        <p:nvSpPr>
          <p:cNvPr id="25" name="Title 24">
            <a:extLst>
              <a:ext uri="{FF2B5EF4-FFF2-40B4-BE49-F238E27FC236}">
                <a16:creationId xmlns:a16="http://schemas.microsoft.com/office/drawing/2014/main" id="{A1DCC74F-E174-4C3E-9144-6166883B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8" y="-244684"/>
            <a:ext cx="5915025" cy="176741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Candara" panose="020E0502030303020204" pitchFamily="34" charset="0"/>
              </a:rPr>
              <a:t>Put the ecosystem service/benefit in its correct slice </a:t>
            </a:r>
            <a:r>
              <a:rPr lang="en-US" sz="2000" dirty="0">
                <a:latin typeface="Candara" panose="020E0502030303020204" pitchFamily="34" charset="0"/>
              </a:rPr>
              <a:t>(some may overlap)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8B22E53C-0FE7-4008-81CF-D55CE1B3E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1" y="6738637"/>
            <a:ext cx="6620760" cy="2200866"/>
          </a:xfrm>
        </p:spPr>
        <p:txBody>
          <a:bodyPr numCol="3">
            <a:normAutofit fontScale="85000" lnSpcReduction="20000"/>
          </a:bodyPr>
          <a:lstStyle/>
          <a:p>
            <a:r>
              <a:rPr lang="en-US" sz="1400" dirty="0">
                <a:latin typeface="Candara" panose="020E0502030303020204" pitchFamily="34" charset="0"/>
              </a:rPr>
              <a:t>Seafood industry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Ecotourism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Food web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Erosion control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Biodiversity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Recreation</a:t>
            </a:r>
          </a:p>
          <a:p>
            <a:r>
              <a:rPr lang="en-US" sz="1400" dirty="0">
                <a:latin typeface="Candara" panose="020E0502030303020204" pitchFamily="34" charset="0"/>
              </a:rPr>
              <a:t>Jobs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Sense of place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Wildlife habitat area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Art material/inspiration</a:t>
            </a:r>
          </a:p>
          <a:p>
            <a:r>
              <a:rPr lang="en-US" sz="1400" dirty="0">
                <a:latin typeface="Candara" panose="020E0502030303020204" pitchFamily="34" charset="0"/>
              </a:rPr>
              <a:t>Wind/wave buffer</a:t>
            </a:r>
          </a:p>
          <a:p>
            <a:r>
              <a:rPr lang="en-US" sz="1400" dirty="0">
                <a:latin typeface="Candara" panose="020E0502030303020204" pitchFamily="34" charset="0"/>
              </a:rPr>
              <a:t>Carbon storage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Decomposition 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Commercial fishing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Restoration efforts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Fish nursery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Property value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Aesthetics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Subsistence fishing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History/heritage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Education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Rookery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Adjacent habitat support</a:t>
            </a:r>
          </a:p>
          <a:p>
            <a:r>
              <a:rPr lang="en-US" sz="1400" dirty="0">
                <a:latin typeface="Candara" panose="020E0502030303020204" pitchFamily="34" charset="0"/>
              </a:rPr>
              <a:t>Dissolved oxygen levels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Scientific opportunity/ research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6716AB-AF50-46E9-9339-81D7A9971A62}"/>
              </a:ext>
            </a:extLst>
          </p:cNvPr>
          <p:cNvSpPr txBox="1"/>
          <p:nvPr/>
        </p:nvSpPr>
        <p:spPr>
          <a:xfrm rot="2304483">
            <a:off x="886146" y="1142567"/>
            <a:ext cx="5437350" cy="5216484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n-US" sz="2000" dirty="0"/>
              <a:t>Ecologic                                                         Social                                                      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B578B1-868E-4531-A905-A6C43B4FA03B}"/>
              </a:ext>
            </a:extLst>
          </p:cNvPr>
          <p:cNvSpPr txBox="1"/>
          <p:nvPr/>
        </p:nvSpPr>
        <p:spPr>
          <a:xfrm rot="16792082">
            <a:off x="1149850" y="1524978"/>
            <a:ext cx="4741044" cy="510478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en-US" sz="2000" dirty="0"/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149755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09DFFE94-47CC-4849-A979-6325E00C9932}"/>
              </a:ext>
            </a:extLst>
          </p:cNvPr>
          <p:cNvSpPr txBox="1"/>
          <p:nvPr/>
        </p:nvSpPr>
        <p:spPr>
          <a:xfrm>
            <a:off x="58768" y="155545"/>
            <a:ext cx="5681363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andara" panose="020E0502030303020204" pitchFamily="34" charset="0"/>
              </a:rPr>
              <a:t>Bingo hints…think about how mangroves might relate to these symbols: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E4A52A-7E99-4312-8A2B-92B9EC4687BC}"/>
              </a:ext>
            </a:extLst>
          </p:cNvPr>
          <p:cNvSpPr txBox="1"/>
          <p:nvPr/>
        </p:nvSpPr>
        <p:spPr>
          <a:xfrm>
            <a:off x="418310" y="8373532"/>
            <a:ext cx="3959171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andara" panose="020E0502030303020204" pitchFamily="34" charset="0"/>
              </a:rPr>
              <a:t>Jobs, culture, ecologic factors, research, tourism, education, health, habitat, coastal resilience, etc.</a:t>
            </a:r>
          </a:p>
        </p:txBody>
      </p:sp>
      <p:pic>
        <p:nvPicPr>
          <p:cNvPr id="20" name="Graphic 19" descr="House">
            <a:extLst>
              <a:ext uri="{FF2B5EF4-FFF2-40B4-BE49-F238E27FC236}">
                <a16:creationId xmlns:a16="http://schemas.microsoft.com/office/drawing/2014/main" id="{A4D77B4E-26E4-41BE-A5D9-AD3DC7DDB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4652" y="2698938"/>
            <a:ext cx="772874" cy="772874"/>
          </a:xfrm>
          <a:prstGeom prst="rect">
            <a:avLst/>
          </a:prstGeom>
        </p:spPr>
      </p:pic>
      <p:pic>
        <p:nvPicPr>
          <p:cNvPr id="54" name="Graphic 53" descr="Sailboat">
            <a:extLst>
              <a:ext uri="{FF2B5EF4-FFF2-40B4-BE49-F238E27FC236}">
                <a16:creationId xmlns:a16="http://schemas.microsoft.com/office/drawing/2014/main" id="{74821709-36D2-426B-8146-A4B7FDD9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94114" y="7149069"/>
            <a:ext cx="847593" cy="859588"/>
          </a:xfrm>
          <a:prstGeom prst="rect">
            <a:avLst/>
          </a:prstGeom>
        </p:spPr>
      </p:pic>
      <p:pic>
        <p:nvPicPr>
          <p:cNvPr id="60" name="Graphic 59" descr="Cruise ship">
            <a:extLst>
              <a:ext uri="{FF2B5EF4-FFF2-40B4-BE49-F238E27FC236}">
                <a16:creationId xmlns:a16="http://schemas.microsoft.com/office/drawing/2014/main" id="{6E8EC6A6-B5F7-4DDD-8EED-3B63482648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0531" y="5900343"/>
            <a:ext cx="928907" cy="942053"/>
          </a:xfrm>
          <a:prstGeom prst="rect">
            <a:avLst/>
          </a:prstGeom>
        </p:spPr>
      </p:pic>
      <p:pic>
        <p:nvPicPr>
          <p:cNvPr id="64" name="Graphic 63" descr="Chef">
            <a:extLst>
              <a:ext uri="{FF2B5EF4-FFF2-40B4-BE49-F238E27FC236}">
                <a16:creationId xmlns:a16="http://schemas.microsoft.com/office/drawing/2014/main" id="{3754ED44-0D81-44B4-8AC0-A14ABA8AD0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717" y="7217361"/>
            <a:ext cx="847593" cy="8595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FB35EA-F7FD-4106-BCCD-36393C9C9B3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6" r="48431"/>
          <a:stretch/>
        </p:blipFill>
        <p:spPr>
          <a:xfrm>
            <a:off x="4226555" y="7217361"/>
            <a:ext cx="2489072" cy="1989775"/>
          </a:xfrm>
          <a:prstGeom prst="rect">
            <a:avLst/>
          </a:prstGeom>
        </p:spPr>
      </p:pic>
      <p:pic>
        <p:nvPicPr>
          <p:cNvPr id="6" name="Graphic 5" descr="Crab">
            <a:extLst>
              <a:ext uri="{FF2B5EF4-FFF2-40B4-BE49-F238E27FC236}">
                <a16:creationId xmlns:a16="http://schemas.microsoft.com/office/drawing/2014/main" id="{1C355147-B1DF-4055-8E38-A77B1066E4E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32081" y="3846997"/>
            <a:ext cx="847593" cy="859588"/>
          </a:xfrm>
          <a:prstGeom prst="rect">
            <a:avLst/>
          </a:prstGeom>
        </p:spPr>
      </p:pic>
      <p:pic>
        <p:nvPicPr>
          <p:cNvPr id="8" name="Graphic 7" descr="Shark">
            <a:extLst>
              <a:ext uri="{FF2B5EF4-FFF2-40B4-BE49-F238E27FC236}">
                <a16:creationId xmlns:a16="http://schemas.microsoft.com/office/drawing/2014/main" id="{2A59336D-37A5-419B-9744-AFA77C1FB3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08680" y="2684383"/>
            <a:ext cx="847593" cy="859588"/>
          </a:xfrm>
          <a:prstGeom prst="rect">
            <a:avLst/>
          </a:prstGeom>
        </p:spPr>
      </p:pic>
      <p:pic>
        <p:nvPicPr>
          <p:cNvPr id="10" name="Graphic 9" descr="Fish">
            <a:extLst>
              <a:ext uri="{FF2B5EF4-FFF2-40B4-BE49-F238E27FC236}">
                <a16:creationId xmlns:a16="http://schemas.microsoft.com/office/drawing/2014/main" id="{1EB2AEAB-DDDC-490D-B44F-54F74AAEDBD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03167" y="3835735"/>
            <a:ext cx="847593" cy="859588"/>
          </a:xfrm>
          <a:prstGeom prst="rect">
            <a:avLst/>
          </a:prstGeom>
        </p:spPr>
      </p:pic>
      <p:pic>
        <p:nvPicPr>
          <p:cNvPr id="12" name="Graphic 11" descr="Shell">
            <a:extLst>
              <a:ext uri="{FF2B5EF4-FFF2-40B4-BE49-F238E27FC236}">
                <a16:creationId xmlns:a16="http://schemas.microsoft.com/office/drawing/2014/main" id="{54E91AF7-7BE9-40A5-B798-33C0A196F2B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83147" y="1557376"/>
            <a:ext cx="847593" cy="859588"/>
          </a:xfrm>
          <a:prstGeom prst="rect">
            <a:avLst/>
          </a:prstGeom>
        </p:spPr>
      </p:pic>
      <p:pic>
        <p:nvPicPr>
          <p:cNvPr id="14" name="Graphic 13" descr="Sparrow">
            <a:extLst>
              <a:ext uri="{FF2B5EF4-FFF2-40B4-BE49-F238E27FC236}">
                <a16:creationId xmlns:a16="http://schemas.microsoft.com/office/drawing/2014/main" id="{60B7233E-C3D5-4F6E-A9EB-EC9512F32F8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947616" y="1557376"/>
            <a:ext cx="847593" cy="859588"/>
          </a:xfrm>
          <a:prstGeom prst="rect">
            <a:avLst/>
          </a:prstGeom>
        </p:spPr>
      </p:pic>
      <p:pic>
        <p:nvPicPr>
          <p:cNvPr id="24" name="Graphic 23" descr="Classroom">
            <a:extLst>
              <a:ext uri="{FF2B5EF4-FFF2-40B4-BE49-F238E27FC236}">
                <a16:creationId xmlns:a16="http://schemas.microsoft.com/office/drawing/2014/main" id="{EC0B9395-81D0-4821-ABFD-C2F7C7E793D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64986" y="551108"/>
            <a:ext cx="847593" cy="859588"/>
          </a:xfrm>
          <a:prstGeom prst="rect">
            <a:avLst/>
          </a:prstGeom>
        </p:spPr>
      </p:pic>
      <p:pic>
        <p:nvPicPr>
          <p:cNvPr id="28" name="Graphic 27" descr="Microscope">
            <a:extLst>
              <a:ext uri="{FF2B5EF4-FFF2-40B4-BE49-F238E27FC236}">
                <a16:creationId xmlns:a16="http://schemas.microsoft.com/office/drawing/2014/main" id="{08395D11-20EB-4168-A015-F91FD82A481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6155" y="5967271"/>
            <a:ext cx="847593" cy="859588"/>
          </a:xfrm>
          <a:prstGeom prst="rect">
            <a:avLst/>
          </a:prstGeom>
        </p:spPr>
      </p:pic>
      <p:pic>
        <p:nvPicPr>
          <p:cNvPr id="30" name="Graphic 29" descr="Flask">
            <a:extLst>
              <a:ext uri="{FF2B5EF4-FFF2-40B4-BE49-F238E27FC236}">
                <a16:creationId xmlns:a16="http://schemas.microsoft.com/office/drawing/2014/main" id="{F8509C49-4871-4DAE-BD9D-86CBDB235CA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265879" y="4840895"/>
            <a:ext cx="847593" cy="859588"/>
          </a:xfrm>
          <a:prstGeom prst="rect">
            <a:avLst/>
          </a:prstGeom>
        </p:spPr>
      </p:pic>
      <p:pic>
        <p:nvPicPr>
          <p:cNvPr id="32" name="Graphic 31" descr="Sushi">
            <a:extLst>
              <a:ext uri="{FF2B5EF4-FFF2-40B4-BE49-F238E27FC236}">
                <a16:creationId xmlns:a16="http://schemas.microsoft.com/office/drawing/2014/main" id="{280D2384-5F54-4A4F-83E9-247D88B72CD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99279" y="4922753"/>
            <a:ext cx="847593" cy="859588"/>
          </a:xfrm>
          <a:prstGeom prst="rect">
            <a:avLst/>
          </a:prstGeom>
        </p:spPr>
      </p:pic>
      <p:pic>
        <p:nvPicPr>
          <p:cNvPr id="34" name="Graphic 33" descr="Table setting">
            <a:extLst>
              <a:ext uri="{FF2B5EF4-FFF2-40B4-BE49-F238E27FC236}">
                <a16:creationId xmlns:a16="http://schemas.microsoft.com/office/drawing/2014/main" id="{967EB16B-3DD2-45EC-AC9A-27D0D85A0C5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043250" y="5995915"/>
            <a:ext cx="847593" cy="859588"/>
          </a:xfrm>
          <a:prstGeom prst="rect">
            <a:avLst/>
          </a:prstGeom>
        </p:spPr>
      </p:pic>
      <p:pic>
        <p:nvPicPr>
          <p:cNvPr id="36" name="Graphic 35" descr="Tropical scene">
            <a:extLst>
              <a:ext uri="{FF2B5EF4-FFF2-40B4-BE49-F238E27FC236}">
                <a16:creationId xmlns:a16="http://schemas.microsoft.com/office/drawing/2014/main" id="{7E8A3B78-376D-4548-9327-A6E277BDBAD8}"/>
              </a:ext>
            </a:extLst>
          </p:cNvPr>
          <p:cNvPicPr>
            <a:picLocks noChangeAspect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rcRect t="87022"/>
          <a:stretch/>
        </p:blipFill>
        <p:spPr>
          <a:xfrm>
            <a:off x="5379913" y="3423918"/>
            <a:ext cx="847593" cy="111555"/>
          </a:xfrm>
          <a:prstGeom prst="rect">
            <a:avLst/>
          </a:prstGeom>
        </p:spPr>
      </p:pic>
      <p:pic>
        <p:nvPicPr>
          <p:cNvPr id="42" name="Graphic 41" descr="Captain">
            <a:extLst>
              <a:ext uri="{FF2B5EF4-FFF2-40B4-BE49-F238E27FC236}">
                <a16:creationId xmlns:a16="http://schemas.microsoft.com/office/drawing/2014/main" id="{13973214-7C8F-4ABC-8C09-6213EBBBD7E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83147" y="613123"/>
            <a:ext cx="847593" cy="859588"/>
          </a:xfrm>
          <a:prstGeom prst="rect">
            <a:avLst/>
          </a:prstGeom>
        </p:spPr>
      </p:pic>
      <p:pic>
        <p:nvPicPr>
          <p:cNvPr id="44" name="Graphic 43" descr="Artist">
            <a:extLst>
              <a:ext uri="{FF2B5EF4-FFF2-40B4-BE49-F238E27FC236}">
                <a16:creationId xmlns:a16="http://schemas.microsoft.com/office/drawing/2014/main" id="{995AA6A2-FB13-4612-A2A7-0B90DCF90677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5275143" y="3835735"/>
            <a:ext cx="847593" cy="859588"/>
          </a:xfrm>
          <a:prstGeom prst="rect">
            <a:avLst/>
          </a:prstGeom>
        </p:spPr>
      </p:pic>
      <p:pic>
        <p:nvPicPr>
          <p:cNvPr id="46" name="Graphic 45" descr="Scientist">
            <a:extLst>
              <a:ext uri="{FF2B5EF4-FFF2-40B4-BE49-F238E27FC236}">
                <a16:creationId xmlns:a16="http://schemas.microsoft.com/office/drawing/2014/main" id="{25E8E1A7-FD6D-4670-A7FF-4B3A9F5750E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11111" y="3787672"/>
            <a:ext cx="847593" cy="859588"/>
          </a:xfrm>
          <a:prstGeom prst="rect">
            <a:avLst/>
          </a:prstGeom>
        </p:spPr>
      </p:pic>
      <p:pic>
        <p:nvPicPr>
          <p:cNvPr id="56" name="Graphic 55" descr="Kayak">
            <a:extLst>
              <a:ext uri="{FF2B5EF4-FFF2-40B4-BE49-F238E27FC236}">
                <a16:creationId xmlns:a16="http://schemas.microsoft.com/office/drawing/2014/main" id="{82A3D7D2-3708-4277-89DE-ED77571429D5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10691" y="2605861"/>
            <a:ext cx="1016356" cy="1030739"/>
          </a:xfrm>
          <a:prstGeom prst="rect">
            <a:avLst/>
          </a:prstGeom>
        </p:spPr>
      </p:pic>
      <p:pic>
        <p:nvPicPr>
          <p:cNvPr id="70" name="Graphic 69" descr="Binoculars">
            <a:extLst>
              <a:ext uri="{FF2B5EF4-FFF2-40B4-BE49-F238E27FC236}">
                <a16:creationId xmlns:a16="http://schemas.microsoft.com/office/drawing/2014/main" id="{13558168-1263-411A-AC6F-B14E95DF1E89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35725" y="2656005"/>
            <a:ext cx="847593" cy="859588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200BDEEB-062D-401D-BB3E-C44F09F01C8D}"/>
              </a:ext>
            </a:extLst>
          </p:cNvPr>
          <p:cNvGrpSpPr/>
          <p:nvPr/>
        </p:nvGrpSpPr>
        <p:grpSpPr>
          <a:xfrm>
            <a:off x="599280" y="1557376"/>
            <a:ext cx="847593" cy="859588"/>
            <a:chOff x="426129" y="1369460"/>
            <a:chExt cx="914400" cy="914400"/>
          </a:xfrm>
        </p:grpSpPr>
        <p:pic>
          <p:nvPicPr>
            <p:cNvPr id="16" name="Graphic 15" descr="Upward trend">
              <a:extLst>
                <a:ext uri="{FF2B5EF4-FFF2-40B4-BE49-F238E27FC236}">
                  <a16:creationId xmlns:a16="http://schemas.microsoft.com/office/drawing/2014/main" id="{8F1F9081-4D15-4DD2-9B70-78F555D07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5"/>
                </a:ext>
              </a:extLst>
            </a:blip>
            <a:stretch>
              <a:fillRect/>
            </a:stretch>
          </p:blipFill>
          <p:spPr>
            <a:xfrm>
              <a:off x="426129" y="1369460"/>
              <a:ext cx="914400" cy="914400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924B3A-6050-451C-8B5F-AF065EC4C61A}"/>
                </a:ext>
              </a:extLst>
            </p:cNvPr>
            <p:cNvSpPr txBox="1"/>
            <p:nvPr/>
          </p:nvSpPr>
          <p:spPr>
            <a:xfrm>
              <a:off x="589183" y="1444630"/>
              <a:ext cx="66726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</a:t>
              </a:r>
            </a:p>
          </p:txBody>
        </p:sp>
      </p:grpSp>
      <p:pic>
        <p:nvPicPr>
          <p:cNvPr id="19" name="Graphic 18" descr="Bubbles">
            <a:extLst>
              <a:ext uri="{FF2B5EF4-FFF2-40B4-BE49-F238E27FC236}">
                <a16:creationId xmlns:a16="http://schemas.microsoft.com/office/drawing/2014/main" id="{B4B8CAD8-71AF-409D-8889-12D612638D60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96061" y="620291"/>
            <a:ext cx="772874" cy="772874"/>
          </a:xfrm>
          <a:prstGeom prst="rect">
            <a:avLst/>
          </a:prstGeom>
        </p:spPr>
      </p:pic>
      <p:pic>
        <p:nvPicPr>
          <p:cNvPr id="22" name="Graphic 21" descr="Sustainability">
            <a:extLst>
              <a:ext uri="{FF2B5EF4-FFF2-40B4-BE49-F238E27FC236}">
                <a16:creationId xmlns:a16="http://schemas.microsoft.com/office/drawing/2014/main" id="{19625536-BF34-49A9-BF95-189AF358AD39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087252" y="4887734"/>
            <a:ext cx="817529" cy="817529"/>
          </a:xfrm>
          <a:prstGeom prst="rect">
            <a:avLst/>
          </a:prstGeom>
        </p:spPr>
      </p:pic>
      <p:pic>
        <p:nvPicPr>
          <p:cNvPr id="29" name="Graphic 28" descr="Carp streamer">
            <a:extLst>
              <a:ext uri="{FF2B5EF4-FFF2-40B4-BE49-F238E27FC236}">
                <a16:creationId xmlns:a16="http://schemas.microsoft.com/office/drawing/2014/main" id="{A078577F-5F72-4695-8C80-696180C4AF66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811455" y="4952012"/>
            <a:ext cx="745747" cy="745747"/>
          </a:xfrm>
          <a:prstGeom prst="rect">
            <a:avLst/>
          </a:prstGeom>
        </p:spPr>
      </p:pic>
      <p:pic>
        <p:nvPicPr>
          <p:cNvPr id="33" name="Graphic 32" descr="Poles">
            <a:extLst>
              <a:ext uri="{FF2B5EF4-FFF2-40B4-BE49-F238E27FC236}">
                <a16:creationId xmlns:a16="http://schemas.microsoft.com/office/drawing/2014/main" id="{3183F4F5-F796-46F9-B2EF-5F8A336EA297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67235" y="7141739"/>
            <a:ext cx="902768" cy="902768"/>
          </a:xfrm>
          <a:prstGeom prst="rect">
            <a:avLst/>
          </a:prstGeom>
        </p:spPr>
      </p:pic>
      <p:pic>
        <p:nvPicPr>
          <p:cNvPr id="37" name="Graphic 36" descr="Fins">
            <a:extLst>
              <a:ext uri="{FF2B5EF4-FFF2-40B4-BE49-F238E27FC236}">
                <a16:creationId xmlns:a16="http://schemas.microsoft.com/office/drawing/2014/main" id="{DDC584C8-2D27-454A-BA17-C1028FBB46CF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5419460" y="1599078"/>
            <a:ext cx="768498" cy="768498"/>
          </a:xfrm>
          <a:prstGeom prst="rect">
            <a:avLst/>
          </a:prstGeom>
        </p:spPr>
      </p:pic>
      <p:pic>
        <p:nvPicPr>
          <p:cNvPr id="88" name="Graphic 87" descr="Lightning">
            <a:extLst>
              <a:ext uri="{FF2B5EF4-FFF2-40B4-BE49-F238E27FC236}">
                <a16:creationId xmlns:a16="http://schemas.microsoft.com/office/drawing/2014/main" id="{E37076D1-C0B7-4ED8-B773-9C800ED5E28B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2069090" y="538073"/>
            <a:ext cx="897643" cy="897643"/>
          </a:xfrm>
          <a:prstGeom prst="rect">
            <a:avLst/>
          </a:prstGeom>
        </p:spPr>
      </p:pic>
      <p:pic>
        <p:nvPicPr>
          <p:cNvPr id="92" name="Graphic 91" descr="Open hand with plant">
            <a:extLst>
              <a:ext uri="{FF2B5EF4-FFF2-40B4-BE49-F238E27FC236}">
                <a16:creationId xmlns:a16="http://schemas.microsoft.com/office/drawing/2014/main" id="{3FE5F222-83D2-4FD0-9CDA-783A38E3EE1E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5333262" y="5968910"/>
            <a:ext cx="820590" cy="8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5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EDA1-BF95-419D-A440-57D5D1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Bingo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BEBF-6F59-449A-8A69-F0CBAB14A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939897"/>
            <a:ext cx="5915025" cy="58017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Find (or imagine) something that…</a:t>
            </a: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Fill in what you saw or have learned before</a:t>
            </a:r>
            <a:endParaRPr lang="en-US" sz="2800" dirty="0">
              <a:latin typeface="+mj-lt"/>
              <a:ea typeface="+mj-ea"/>
              <a:cs typeface="Calibri Light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Calibri Light"/>
              </a:rPr>
              <a:t>Can be anything within the mangrove ecosystem (mangrove forest &amp; surrounding waters) </a:t>
            </a:r>
            <a:endParaRPr lang="en-US" sz="28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Each box MUST have something filled in to count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Options for bonus points with extra details/descriptions (up to teacher) </a:t>
            </a:r>
            <a:endParaRPr lang="en-US" sz="2800" dirty="0">
              <a:latin typeface="+mj-lt"/>
              <a:ea typeface="+mj-ea"/>
              <a:cs typeface="Calibri Ligh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repeat answers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use ‘mangrove’ in the answer but need elaboration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be in groups (depending on class)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Ask for help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sz="2800" dirty="0"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4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8C7AE9-6ADA-4CA9-8EFC-4AB148BB4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598676"/>
              </p:ext>
            </p:extLst>
          </p:nvPr>
        </p:nvGraphicFramePr>
        <p:xfrm>
          <a:off x="80577" y="98854"/>
          <a:ext cx="6583130" cy="89380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8130">
                  <a:extLst>
                    <a:ext uri="{9D8B030D-6E8A-4147-A177-3AD203B41FA5}">
                      <a16:colId xmlns:a16="http://schemas.microsoft.com/office/drawing/2014/main" val="17580569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21611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4327945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6514858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8751171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720405633"/>
                    </a:ext>
                  </a:extLst>
                </a:gridCol>
              </a:tblGrid>
              <a:tr h="793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113754"/>
                  </a:ext>
                </a:extLst>
              </a:tr>
              <a:tr h="46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B</a:t>
                      </a:r>
                      <a:endParaRPr lang="en-US" sz="28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I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</a:t>
                      </a:r>
                      <a:endParaRPr lang="en-US" sz="28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O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7974457"/>
                  </a:ext>
                </a:extLst>
              </a:tr>
              <a:tr h="15361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1 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Provides food to humans: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Has economic value ($):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be a group/ social activity: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help reduce erosion: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be used as raw materials (for building or fuel etc.):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3705064929"/>
                  </a:ext>
                </a:extLst>
              </a:tr>
              <a:tr h="1536192">
                <a:tc>
                  <a:txBody>
                    <a:bodyPr/>
                    <a:lstStyle/>
                    <a:p>
                      <a:pPr marL="0" marR="0" algn="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Provides part of/ a recreation activity: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Could be a restoration opportunity: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Betters water quality: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be used as a source of energy: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Offers a physical activity opportunity: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1458019586"/>
                  </a:ext>
                </a:extLst>
              </a:tr>
              <a:tr h="1536192">
                <a:tc>
                  <a:txBody>
                    <a:bodyPr/>
                    <a:lstStyle/>
                    <a:p>
                      <a:pPr marL="0" marR="0" algn="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Can inspire art: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Could be a community activity: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</a:b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Helps buffer waves: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Bird sighting: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12855273"/>
                  </a:ext>
                </a:extLst>
              </a:tr>
              <a:tr h="1536192">
                <a:tc>
                  <a:txBody>
                    <a:bodyPr/>
                    <a:lstStyle/>
                    <a:p>
                      <a:pPr marL="0" marR="0" algn="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4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Is surrounding habitat: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Fish sighting: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Provides a recreation job: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Provides an education opportunity: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Helps commercial fishing industry: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581491166"/>
                  </a:ext>
                </a:extLst>
              </a:tr>
              <a:tr h="1536192">
                <a:tc>
                  <a:txBody>
                    <a:bodyPr/>
                    <a:lstStyle/>
                    <a:p>
                      <a:pPr marL="0" marR="0" algn="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Shellfish/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crustacean sighting: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involved in nutrient cycling: 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Could be a science project idea: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Something you like about this habitat: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Mammal sighting: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683562848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CFE09145-467C-4177-A574-40033B17B1ED}"/>
              </a:ext>
            </a:extLst>
          </p:cNvPr>
          <p:cNvSpPr txBox="1"/>
          <p:nvPr/>
        </p:nvSpPr>
        <p:spPr>
          <a:xfrm rot="16200000">
            <a:off x="-3869258" y="4480885"/>
            <a:ext cx="8529476" cy="5990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cs typeface="Times New Roman" panose="02020603050405020304" pitchFamily="18" charset="0"/>
              </a:rPr>
              <a:t>Find (or imagine) something that… 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601B77D2-5537-42B5-9255-2F272D21A2FD}"/>
              </a:ext>
            </a:extLst>
          </p:cNvPr>
          <p:cNvSpPr txBox="1"/>
          <p:nvPr/>
        </p:nvSpPr>
        <p:spPr>
          <a:xfrm>
            <a:off x="1199947" y="98854"/>
            <a:ext cx="5359791" cy="1076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Ecosystem Services!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678B76-0EEE-4332-88B8-A20E2B3AF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6" r="48431"/>
          <a:stretch/>
        </p:blipFill>
        <p:spPr>
          <a:xfrm>
            <a:off x="3205465" y="4780408"/>
            <a:ext cx="1115150" cy="87901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0C07787-3AE7-42FB-949E-9443A79CA5D2}"/>
              </a:ext>
            </a:extLst>
          </p:cNvPr>
          <p:cNvSpPr txBox="1">
            <a:spLocks/>
          </p:cNvSpPr>
          <p:nvPr/>
        </p:nvSpPr>
        <p:spPr>
          <a:xfrm>
            <a:off x="2691223" y="4726860"/>
            <a:ext cx="2236573" cy="3027404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Up">
              <a:avLst>
                <a:gd name="adj" fmla="val 5750522"/>
              </a:avLst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Candara" panose="020E0502030303020204" pitchFamily="34" charset="0"/>
              </a:rPr>
              <a:t>FREE SPACE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A524B9-DDFA-4634-BE4E-00099536E815}"/>
              </a:ext>
            </a:extLst>
          </p:cNvPr>
          <p:cNvSpPr txBox="1">
            <a:spLocks/>
          </p:cNvSpPr>
          <p:nvPr/>
        </p:nvSpPr>
        <p:spPr>
          <a:xfrm>
            <a:off x="2691223" y="3951346"/>
            <a:ext cx="2236573" cy="1865870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Down">
              <a:avLst/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Candara" panose="020E0502030303020204" pitchFamily="34" charset="0"/>
              </a:rPr>
              <a:t>FREE SPACE</a:t>
            </a:r>
          </a:p>
        </p:txBody>
      </p:sp>
    </p:spTree>
    <p:extLst>
      <p:ext uri="{BB962C8B-B14F-4D97-AF65-F5344CB8AC3E}">
        <p14:creationId xmlns:p14="http://schemas.microsoft.com/office/powerpoint/2010/main" val="408088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1A9DAD95-BE89-4F6F-921B-B04E700328F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8023739">
            <a:off x="662873" y="908049"/>
            <a:ext cx="5715000" cy="5715000"/>
          </a:xfrm>
          <a:prstGeom prst="rect">
            <a:avLst/>
          </a:prstGeom>
        </p:spPr>
      </p:pic>
      <p:sp>
        <p:nvSpPr>
          <p:cNvPr id="25" name="Title 24">
            <a:extLst>
              <a:ext uri="{FF2B5EF4-FFF2-40B4-BE49-F238E27FC236}">
                <a16:creationId xmlns:a16="http://schemas.microsoft.com/office/drawing/2014/main" id="{A1DCC74F-E174-4C3E-9144-6166883B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8" y="-244684"/>
            <a:ext cx="5915025" cy="176741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Candara" panose="020E0502030303020204" pitchFamily="34" charset="0"/>
              </a:rPr>
              <a:t>Put the ecosystem service/benefit in its correct slice </a:t>
            </a:r>
            <a:r>
              <a:rPr lang="en-US" sz="2000" dirty="0">
                <a:latin typeface="Candara" panose="020E0502030303020204" pitchFamily="34" charset="0"/>
              </a:rPr>
              <a:t>(some may overlap)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8B22E53C-0FE7-4008-81CF-D55CE1B3E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41" y="6738637"/>
            <a:ext cx="6620760" cy="2200866"/>
          </a:xfrm>
        </p:spPr>
        <p:txBody>
          <a:bodyPr numCol="3">
            <a:normAutofit fontScale="85000" lnSpcReduction="20000"/>
          </a:bodyPr>
          <a:lstStyle/>
          <a:p>
            <a:r>
              <a:rPr lang="en-US" sz="1400" dirty="0">
                <a:latin typeface="Candara" panose="020E0502030303020204" pitchFamily="34" charset="0"/>
              </a:rPr>
              <a:t>Seafood industry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Ecotourism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Food web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Erosion control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Biodiversity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Recreation</a:t>
            </a:r>
          </a:p>
          <a:p>
            <a:r>
              <a:rPr lang="en-US" sz="1400" dirty="0">
                <a:latin typeface="Candara" panose="020E0502030303020204" pitchFamily="34" charset="0"/>
              </a:rPr>
              <a:t>Jobs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Sense of place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Wildlife habitat area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Art material/inspiration</a:t>
            </a:r>
          </a:p>
          <a:p>
            <a:r>
              <a:rPr lang="en-US" sz="1400" dirty="0">
                <a:latin typeface="Candara" panose="020E0502030303020204" pitchFamily="34" charset="0"/>
              </a:rPr>
              <a:t>Wind/wave buffer</a:t>
            </a:r>
          </a:p>
          <a:p>
            <a:r>
              <a:rPr lang="en-US" sz="1400" dirty="0">
                <a:latin typeface="Candara" panose="020E0502030303020204" pitchFamily="34" charset="0"/>
              </a:rPr>
              <a:t>Carbon storage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Decomposition 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Commercial fishing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Restoration efforts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Fish nursery</a:t>
            </a:r>
          </a:p>
          <a:p>
            <a:r>
              <a:rPr lang="en-US" sz="1400" dirty="0">
                <a:latin typeface="Candara" panose="020E0502030303020204" pitchFamily="34" charset="0"/>
              </a:rPr>
              <a:t>Property value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Aesthetics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Subsistence fishing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History/heritage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Education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Rookery </a:t>
            </a:r>
          </a:p>
          <a:p>
            <a:r>
              <a:rPr lang="en-US" sz="1400" dirty="0">
                <a:latin typeface="Candara" panose="020E0502030303020204" pitchFamily="34" charset="0"/>
              </a:rPr>
              <a:t>Adjacent habitat support</a:t>
            </a:r>
          </a:p>
          <a:p>
            <a:r>
              <a:rPr lang="en-US" sz="1400" dirty="0">
                <a:latin typeface="Candara" panose="020E0502030303020204" pitchFamily="34" charset="0"/>
              </a:rPr>
              <a:t>Dissolved oxygen levels</a:t>
            </a:r>
          </a:p>
          <a:p>
            <a:r>
              <a:rPr lang="en-US" sz="1400" dirty="0">
                <a:latin typeface="Candara" panose="020E0502030303020204" pitchFamily="34" charset="0"/>
              </a:rPr>
              <a:t>Scientific opportunity/ research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6716AB-AF50-46E9-9339-81D7A9971A62}"/>
              </a:ext>
            </a:extLst>
          </p:cNvPr>
          <p:cNvSpPr txBox="1"/>
          <p:nvPr/>
        </p:nvSpPr>
        <p:spPr>
          <a:xfrm rot="1997770">
            <a:off x="886146" y="1142567"/>
            <a:ext cx="5437350" cy="5216484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n-US" sz="2000" dirty="0"/>
              <a:t>Ecologic                                                         Social/Cultural                                                      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B578B1-868E-4531-A905-A6C43B4FA03B}"/>
              </a:ext>
            </a:extLst>
          </p:cNvPr>
          <p:cNvSpPr txBox="1"/>
          <p:nvPr/>
        </p:nvSpPr>
        <p:spPr>
          <a:xfrm rot="16792082">
            <a:off x="1149850" y="1524978"/>
            <a:ext cx="4741044" cy="510478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en-US" sz="2000" dirty="0"/>
              <a:t>Economic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9CD49065-94F0-4A7D-BC65-46CCBA5BF733}"/>
                  </a:ext>
                </a:extLst>
              </p14:cNvPr>
              <p14:cNvContentPartPr/>
              <p14:nvPr/>
            </p14:nvContentPartPr>
            <p14:xfrm>
              <a:off x="1523852" y="2750500"/>
              <a:ext cx="360" cy="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9CD49065-94F0-4A7D-BC65-46CCBA5BF73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15212" y="27418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0BF68A46-2C0E-451E-9F6B-65D2B6941713}"/>
                  </a:ext>
                </a:extLst>
              </p14:cNvPr>
              <p14:cNvContentPartPr/>
              <p14:nvPr/>
            </p14:nvContentPartPr>
            <p14:xfrm>
              <a:off x="3703292" y="2646405"/>
              <a:ext cx="360" cy="3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0BF68A46-2C0E-451E-9F6B-65D2B694171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94292" y="263740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47" name="TextBox 146">
            <a:extLst>
              <a:ext uri="{FF2B5EF4-FFF2-40B4-BE49-F238E27FC236}">
                <a16:creationId xmlns:a16="http://schemas.microsoft.com/office/drawing/2014/main" id="{6F1F1CED-A651-45C0-8973-7D05C4DD57D3}"/>
              </a:ext>
            </a:extLst>
          </p:cNvPr>
          <p:cNvSpPr txBox="1"/>
          <p:nvPr/>
        </p:nvSpPr>
        <p:spPr>
          <a:xfrm>
            <a:off x="1574765" y="2173720"/>
            <a:ext cx="20528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Food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Erosion control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Biodiversity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Wildlife habitat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Adjacent habitat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Wind/wave buffer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Dissolved oxygen levels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Carbon storage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Decomposition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Fish nursery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Rookery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D93C3BB-4F6F-484A-8921-4E8BE5773E93}"/>
              </a:ext>
            </a:extLst>
          </p:cNvPr>
          <p:cNvSpPr txBox="1"/>
          <p:nvPr/>
        </p:nvSpPr>
        <p:spPr>
          <a:xfrm>
            <a:off x="3711051" y="2158202"/>
            <a:ext cx="2052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Seafood industry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Recreation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Sense of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Art material/       inspiration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Aesthetics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History/heritage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Subsistence fishing</a:t>
            </a:r>
          </a:p>
          <a:p>
            <a:endParaRPr lang="en-US" sz="12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7A7B29C-CFE6-41F4-9B1C-FF6D3A266A55}"/>
              </a:ext>
            </a:extLst>
          </p:cNvPr>
          <p:cNvSpPr txBox="1"/>
          <p:nvPr/>
        </p:nvSpPr>
        <p:spPr>
          <a:xfrm>
            <a:off x="2048703" y="4502738"/>
            <a:ext cx="3305155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Seafood industry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Erosion control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Jobs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Wind/wave buffer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Commercial fishing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Restoration efforts</a:t>
            </a: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Property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Aesthetics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Scientific opportunity/research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Ecotourism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  <a:latin typeface="Candara" panose="020E0502030303020204" pitchFamily="34" charset="0"/>
              </a:rPr>
              <a:t>Education </a:t>
            </a:r>
          </a:p>
          <a:p>
            <a:endParaRPr lang="en-US" sz="12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en-US" sz="12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BA807A8-0476-4939-9AAF-DDE5FD3F2E9F}"/>
              </a:ext>
            </a:extLst>
          </p:cNvPr>
          <p:cNvSpPr txBox="1"/>
          <p:nvPr/>
        </p:nvSpPr>
        <p:spPr>
          <a:xfrm>
            <a:off x="139700" y="2211067"/>
            <a:ext cx="7064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K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E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6984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09DFFE94-47CC-4849-A979-6325E00C9932}"/>
              </a:ext>
            </a:extLst>
          </p:cNvPr>
          <p:cNvSpPr txBox="1"/>
          <p:nvPr/>
        </p:nvSpPr>
        <p:spPr>
          <a:xfrm>
            <a:off x="58768" y="155545"/>
            <a:ext cx="5681363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andara" panose="020E0502030303020204" pitchFamily="34" charset="0"/>
              </a:rPr>
              <a:t>Bingo hints…think about how mangroves might relate to these symbols: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4BEFF-8FED-4100-AD49-F61A0FBD5D49}"/>
              </a:ext>
            </a:extLst>
          </p:cNvPr>
          <p:cNvSpPr txBox="1"/>
          <p:nvPr/>
        </p:nvSpPr>
        <p:spPr>
          <a:xfrm>
            <a:off x="5689676" y="-61448"/>
            <a:ext cx="1340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KEY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E4A52A-7E99-4312-8A2B-92B9EC4687BC}"/>
              </a:ext>
            </a:extLst>
          </p:cNvPr>
          <p:cNvSpPr txBox="1"/>
          <p:nvPr/>
        </p:nvSpPr>
        <p:spPr>
          <a:xfrm>
            <a:off x="418310" y="8373532"/>
            <a:ext cx="3959171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andara" panose="020E0502030303020204" pitchFamily="34" charset="0"/>
              </a:rPr>
              <a:t>Jobs, culture, ecologic factors, research, tourism, education, health, habitat, coastal resilience, etc.</a:t>
            </a:r>
          </a:p>
        </p:txBody>
      </p:sp>
      <p:pic>
        <p:nvPicPr>
          <p:cNvPr id="20" name="Graphic 19" descr="House">
            <a:extLst>
              <a:ext uri="{FF2B5EF4-FFF2-40B4-BE49-F238E27FC236}">
                <a16:creationId xmlns:a16="http://schemas.microsoft.com/office/drawing/2014/main" id="{A4D77B4E-26E4-41BE-A5D9-AD3DC7DDB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4652" y="2698938"/>
            <a:ext cx="772874" cy="772874"/>
          </a:xfrm>
          <a:prstGeom prst="rect">
            <a:avLst/>
          </a:prstGeom>
        </p:spPr>
      </p:pic>
      <p:pic>
        <p:nvPicPr>
          <p:cNvPr id="54" name="Graphic 53" descr="Sailboat">
            <a:extLst>
              <a:ext uri="{FF2B5EF4-FFF2-40B4-BE49-F238E27FC236}">
                <a16:creationId xmlns:a16="http://schemas.microsoft.com/office/drawing/2014/main" id="{74821709-36D2-426B-8146-A4B7FDD96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94114" y="7149069"/>
            <a:ext cx="847593" cy="859588"/>
          </a:xfrm>
          <a:prstGeom prst="rect">
            <a:avLst/>
          </a:prstGeom>
        </p:spPr>
      </p:pic>
      <p:pic>
        <p:nvPicPr>
          <p:cNvPr id="60" name="Graphic 59" descr="Cruise ship">
            <a:extLst>
              <a:ext uri="{FF2B5EF4-FFF2-40B4-BE49-F238E27FC236}">
                <a16:creationId xmlns:a16="http://schemas.microsoft.com/office/drawing/2014/main" id="{6E8EC6A6-B5F7-4DDD-8EED-3B63482648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0531" y="5900343"/>
            <a:ext cx="928907" cy="942053"/>
          </a:xfrm>
          <a:prstGeom prst="rect">
            <a:avLst/>
          </a:prstGeom>
        </p:spPr>
      </p:pic>
      <p:pic>
        <p:nvPicPr>
          <p:cNvPr id="64" name="Graphic 63" descr="Chef">
            <a:extLst>
              <a:ext uri="{FF2B5EF4-FFF2-40B4-BE49-F238E27FC236}">
                <a16:creationId xmlns:a16="http://schemas.microsoft.com/office/drawing/2014/main" id="{3754ED44-0D81-44B4-8AC0-A14ABA8AD0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717" y="7217361"/>
            <a:ext cx="847593" cy="8595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FB35EA-F7FD-4106-BCCD-36393C9C9B3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6" r="48431"/>
          <a:stretch/>
        </p:blipFill>
        <p:spPr>
          <a:xfrm>
            <a:off x="4226555" y="7217361"/>
            <a:ext cx="2489072" cy="1989775"/>
          </a:xfrm>
          <a:prstGeom prst="rect">
            <a:avLst/>
          </a:prstGeom>
        </p:spPr>
      </p:pic>
      <p:pic>
        <p:nvPicPr>
          <p:cNvPr id="6" name="Graphic 5" descr="Crab">
            <a:extLst>
              <a:ext uri="{FF2B5EF4-FFF2-40B4-BE49-F238E27FC236}">
                <a16:creationId xmlns:a16="http://schemas.microsoft.com/office/drawing/2014/main" id="{1C355147-B1DF-4055-8E38-A77B1066E4E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32081" y="3846997"/>
            <a:ext cx="847593" cy="859588"/>
          </a:xfrm>
          <a:prstGeom prst="rect">
            <a:avLst/>
          </a:prstGeom>
        </p:spPr>
      </p:pic>
      <p:pic>
        <p:nvPicPr>
          <p:cNvPr id="8" name="Graphic 7" descr="Shark">
            <a:extLst>
              <a:ext uri="{FF2B5EF4-FFF2-40B4-BE49-F238E27FC236}">
                <a16:creationId xmlns:a16="http://schemas.microsoft.com/office/drawing/2014/main" id="{2A59336D-37A5-419B-9744-AFA77C1FB3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08680" y="2684383"/>
            <a:ext cx="847593" cy="859588"/>
          </a:xfrm>
          <a:prstGeom prst="rect">
            <a:avLst/>
          </a:prstGeom>
        </p:spPr>
      </p:pic>
      <p:pic>
        <p:nvPicPr>
          <p:cNvPr id="10" name="Graphic 9" descr="Fish">
            <a:extLst>
              <a:ext uri="{FF2B5EF4-FFF2-40B4-BE49-F238E27FC236}">
                <a16:creationId xmlns:a16="http://schemas.microsoft.com/office/drawing/2014/main" id="{1EB2AEAB-DDDC-490D-B44F-54F74AAEDBD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03167" y="3835735"/>
            <a:ext cx="847593" cy="859588"/>
          </a:xfrm>
          <a:prstGeom prst="rect">
            <a:avLst/>
          </a:prstGeom>
        </p:spPr>
      </p:pic>
      <p:pic>
        <p:nvPicPr>
          <p:cNvPr id="12" name="Graphic 11" descr="Shell">
            <a:extLst>
              <a:ext uri="{FF2B5EF4-FFF2-40B4-BE49-F238E27FC236}">
                <a16:creationId xmlns:a16="http://schemas.microsoft.com/office/drawing/2014/main" id="{54E91AF7-7BE9-40A5-B798-33C0A196F2B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83147" y="1557376"/>
            <a:ext cx="847593" cy="859588"/>
          </a:xfrm>
          <a:prstGeom prst="rect">
            <a:avLst/>
          </a:prstGeom>
        </p:spPr>
      </p:pic>
      <p:pic>
        <p:nvPicPr>
          <p:cNvPr id="14" name="Graphic 13" descr="Sparrow">
            <a:extLst>
              <a:ext uri="{FF2B5EF4-FFF2-40B4-BE49-F238E27FC236}">
                <a16:creationId xmlns:a16="http://schemas.microsoft.com/office/drawing/2014/main" id="{60B7233E-C3D5-4F6E-A9EB-EC9512F32F8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947616" y="1557376"/>
            <a:ext cx="847593" cy="859588"/>
          </a:xfrm>
          <a:prstGeom prst="rect">
            <a:avLst/>
          </a:prstGeom>
        </p:spPr>
      </p:pic>
      <p:pic>
        <p:nvPicPr>
          <p:cNvPr id="24" name="Graphic 23" descr="Classroom">
            <a:extLst>
              <a:ext uri="{FF2B5EF4-FFF2-40B4-BE49-F238E27FC236}">
                <a16:creationId xmlns:a16="http://schemas.microsoft.com/office/drawing/2014/main" id="{EC0B9395-81D0-4821-ABFD-C2F7C7E793D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64986" y="551108"/>
            <a:ext cx="847593" cy="859588"/>
          </a:xfrm>
          <a:prstGeom prst="rect">
            <a:avLst/>
          </a:prstGeom>
        </p:spPr>
      </p:pic>
      <p:pic>
        <p:nvPicPr>
          <p:cNvPr id="28" name="Graphic 27" descr="Microscope">
            <a:extLst>
              <a:ext uri="{FF2B5EF4-FFF2-40B4-BE49-F238E27FC236}">
                <a16:creationId xmlns:a16="http://schemas.microsoft.com/office/drawing/2014/main" id="{08395D11-20EB-4168-A015-F91FD82A481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6155" y="5967271"/>
            <a:ext cx="847593" cy="859588"/>
          </a:xfrm>
          <a:prstGeom prst="rect">
            <a:avLst/>
          </a:prstGeom>
        </p:spPr>
      </p:pic>
      <p:pic>
        <p:nvPicPr>
          <p:cNvPr id="30" name="Graphic 29" descr="Flask">
            <a:extLst>
              <a:ext uri="{FF2B5EF4-FFF2-40B4-BE49-F238E27FC236}">
                <a16:creationId xmlns:a16="http://schemas.microsoft.com/office/drawing/2014/main" id="{F8509C49-4871-4DAE-BD9D-86CBDB235CA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265879" y="4840895"/>
            <a:ext cx="847593" cy="859588"/>
          </a:xfrm>
          <a:prstGeom prst="rect">
            <a:avLst/>
          </a:prstGeom>
        </p:spPr>
      </p:pic>
      <p:pic>
        <p:nvPicPr>
          <p:cNvPr id="32" name="Graphic 31" descr="Sushi">
            <a:extLst>
              <a:ext uri="{FF2B5EF4-FFF2-40B4-BE49-F238E27FC236}">
                <a16:creationId xmlns:a16="http://schemas.microsoft.com/office/drawing/2014/main" id="{280D2384-5F54-4A4F-83E9-247D88B72CD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99279" y="4922753"/>
            <a:ext cx="847593" cy="859588"/>
          </a:xfrm>
          <a:prstGeom prst="rect">
            <a:avLst/>
          </a:prstGeom>
        </p:spPr>
      </p:pic>
      <p:pic>
        <p:nvPicPr>
          <p:cNvPr id="34" name="Graphic 33" descr="Table setting">
            <a:extLst>
              <a:ext uri="{FF2B5EF4-FFF2-40B4-BE49-F238E27FC236}">
                <a16:creationId xmlns:a16="http://schemas.microsoft.com/office/drawing/2014/main" id="{967EB16B-3DD2-45EC-AC9A-27D0D85A0C5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043250" y="5995915"/>
            <a:ext cx="847593" cy="859588"/>
          </a:xfrm>
          <a:prstGeom prst="rect">
            <a:avLst/>
          </a:prstGeom>
        </p:spPr>
      </p:pic>
      <p:pic>
        <p:nvPicPr>
          <p:cNvPr id="36" name="Graphic 35" descr="Tropical scene">
            <a:extLst>
              <a:ext uri="{FF2B5EF4-FFF2-40B4-BE49-F238E27FC236}">
                <a16:creationId xmlns:a16="http://schemas.microsoft.com/office/drawing/2014/main" id="{7E8A3B78-376D-4548-9327-A6E277BDBAD8}"/>
              </a:ext>
            </a:extLst>
          </p:cNvPr>
          <p:cNvPicPr>
            <a:picLocks noChangeAspect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rcRect t="87022"/>
          <a:stretch/>
        </p:blipFill>
        <p:spPr>
          <a:xfrm>
            <a:off x="5379913" y="3423918"/>
            <a:ext cx="847593" cy="111555"/>
          </a:xfrm>
          <a:prstGeom prst="rect">
            <a:avLst/>
          </a:prstGeom>
        </p:spPr>
      </p:pic>
      <p:pic>
        <p:nvPicPr>
          <p:cNvPr id="42" name="Graphic 41" descr="Captain">
            <a:extLst>
              <a:ext uri="{FF2B5EF4-FFF2-40B4-BE49-F238E27FC236}">
                <a16:creationId xmlns:a16="http://schemas.microsoft.com/office/drawing/2014/main" id="{13973214-7C8F-4ABC-8C09-6213EBBBD7E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683147" y="613123"/>
            <a:ext cx="847593" cy="859588"/>
          </a:xfrm>
          <a:prstGeom prst="rect">
            <a:avLst/>
          </a:prstGeom>
        </p:spPr>
      </p:pic>
      <p:pic>
        <p:nvPicPr>
          <p:cNvPr id="44" name="Graphic 43" descr="Artist">
            <a:extLst>
              <a:ext uri="{FF2B5EF4-FFF2-40B4-BE49-F238E27FC236}">
                <a16:creationId xmlns:a16="http://schemas.microsoft.com/office/drawing/2014/main" id="{995AA6A2-FB13-4612-A2A7-0B90DCF90677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5275143" y="3835735"/>
            <a:ext cx="847593" cy="859588"/>
          </a:xfrm>
          <a:prstGeom prst="rect">
            <a:avLst/>
          </a:prstGeom>
        </p:spPr>
      </p:pic>
      <p:pic>
        <p:nvPicPr>
          <p:cNvPr id="46" name="Graphic 45" descr="Scientist">
            <a:extLst>
              <a:ext uri="{FF2B5EF4-FFF2-40B4-BE49-F238E27FC236}">
                <a16:creationId xmlns:a16="http://schemas.microsoft.com/office/drawing/2014/main" id="{25E8E1A7-FD6D-4670-A7FF-4B3A9F5750E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11111" y="3787672"/>
            <a:ext cx="847593" cy="859588"/>
          </a:xfrm>
          <a:prstGeom prst="rect">
            <a:avLst/>
          </a:prstGeom>
        </p:spPr>
      </p:pic>
      <p:pic>
        <p:nvPicPr>
          <p:cNvPr id="56" name="Graphic 55" descr="Kayak">
            <a:extLst>
              <a:ext uri="{FF2B5EF4-FFF2-40B4-BE49-F238E27FC236}">
                <a16:creationId xmlns:a16="http://schemas.microsoft.com/office/drawing/2014/main" id="{82A3D7D2-3708-4277-89DE-ED77571429D5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610691" y="2605861"/>
            <a:ext cx="1016356" cy="1030739"/>
          </a:xfrm>
          <a:prstGeom prst="rect">
            <a:avLst/>
          </a:prstGeom>
        </p:spPr>
      </p:pic>
      <p:pic>
        <p:nvPicPr>
          <p:cNvPr id="70" name="Graphic 69" descr="Binoculars">
            <a:extLst>
              <a:ext uri="{FF2B5EF4-FFF2-40B4-BE49-F238E27FC236}">
                <a16:creationId xmlns:a16="http://schemas.microsoft.com/office/drawing/2014/main" id="{13558168-1263-411A-AC6F-B14E95DF1E89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35725" y="2656005"/>
            <a:ext cx="847593" cy="859588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200BDEEB-062D-401D-BB3E-C44F09F01C8D}"/>
              </a:ext>
            </a:extLst>
          </p:cNvPr>
          <p:cNvGrpSpPr/>
          <p:nvPr/>
        </p:nvGrpSpPr>
        <p:grpSpPr>
          <a:xfrm>
            <a:off x="599280" y="1557376"/>
            <a:ext cx="847593" cy="859588"/>
            <a:chOff x="426129" y="1369460"/>
            <a:chExt cx="914400" cy="914400"/>
          </a:xfrm>
        </p:grpSpPr>
        <p:pic>
          <p:nvPicPr>
            <p:cNvPr id="16" name="Graphic 15" descr="Upward trend">
              <a:extLst>
                <a:ext uri="{FF2B5EF4-FFF2-40B4-BE49-F238E27FC236}">
                  <a16:creationId xmlns:a16="http://schemas.microsoft.com/office/drawing/2014/main" id="{8F1F9081-4D15-4DD2-9B70-78F555D07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5"/>
                </a:ext>
              </a:extLst>
            </a:blip>
            <a:stretch>
              <a:fillRect/>
            </a:stretch>
          </p:blipFill>
          <p:spPr>
            <a:xfrm>
              <a:off x="426129" y="1369460"/>
              <a:ext cx="914400" cy="914400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924B3A-6050-451C-8B5F-AF065EC4C61A}"/>
                </a:ext>
              </a:extLst>
            </p:cNvPr>
            <p:cNvSpPr txBox="1"/>
            <p:nvPr/>
          </p:nvSpPr>
          <p:spPr>
            <a:xfrm>
              <a:off x="589183" y="1444630"/>
              <a:ext cx="66726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$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F37BB30-A409-4914-AE16-1BCA9617AD5E}"/>
              </a:ext>
            </a:extLst>
          </p:cNvPr>
          <p:cNvSpPr txBox="1"/>
          <p:nvPr/>
        </p:nvSpPr>
        <p:spPr>
          <a:xfrm>
            <a:off x="418310" y="1337468"/>
            <a:ext cx="1126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Water quality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E4ECF7-1FFE-42AB-BEDD-EF054B64D61D}"/>
              </a:ext>
            </a:extLst>
          </p:cNvPr>
          <p:cNvSpPr txBox="1"/>
          <p:nvPr/>
        </p:nvSpPr>
        <p:spPr>
          <a:xfrm>
            <a:off x="1657970" y="1333887"/>
            <a:ext cx="1614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Storm surge protection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012D8C-886C-4A3A-AAC4-40942EBD6AB7}"/>
              </a:ext>
            </a:extLst>
          </p:cNvPr>
          <p:cNvSpPr txBox="1"/>
          <p:nvPr/>
        </p:nvSpPr>
        <p:spPr>
          <a:xfrm>
            <a:off x="3048179" y="1333887"/>
            <a:ext cx="3843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Boat fishing/tour captain           Education opportunities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EBAD86-74EB-41A2-A787-4E2506CC93DB}"/>
              </a:ext>
            </a:extLst>
          </p:cNvPr>
          <p:cNvSpPr txBox="1"/>
          <p:nvPr/>
        </p:nvSpPr>
        <p:spPr>
          <a:xfrm>
            <a:off x="152840" y="2317421"/>
            <a:ext cx="1614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Revenue, good economy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BC3BF2-91B5-40F1-8BD4-1E6D646BADAB}"/>
              </a:ext>
            </a:extLst>
          </p:cNvPr>
          <p:cNvSpPr txBox="1"/>
          <p:nvPr/>
        </p:nvSpPr>
        <p:spPr>
          <a:xfrm>
            <a:off x="1688490" y="2316795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Bird watching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31D1C9-40A4-4D07-9991-E5C7E1E94F16}"/>
              </a:ext>
            </a:extLst>
          </p:cNvPr>
          <p:cNvSpPr txBox="1"/>
          <p:nvPr/>
        </p:nvSpPr>
        <p:spPr>
          <a:xfrm>
            <a:off x="3382760" y="2357488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Shellfish habitat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DDFDD3-6F34-464B-8A21-5A165FEB2E33}"/>
              </a:ext>
            </a:extLst>
          </p:cNvPr>
          <p:cNvSpPr txBox="1"/>
          <p:nvPr/>
        </p:nvSpPr>
        <p:spPr>
          <a:xfrm>
            <a:off x="5100297" y="2326156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Swimming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91499A-A9C2-40FE-8E2D-7B61AEDD8773}"/>
              </a:ext>
            </a:extLst>
          </p:cNvPr>
          <p:cNvSpPr txBox="1"/>
          <p:nvPr/>
        </p:nvSpPr>
        <p:spPr>
          <a:xfrm>
            <a:off x="252925" y="3537029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Wildlife viewing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655AF7F-A1D0-4A68-84CB-57EB140D742D}"/>
              </a:ext>
            </a:extLst>
          </p:cNvPr>
          <p:cNvSpPr txBox="1"/>
          <p:nvPr/>
        </p:nvSpPr>
        <p:spPr>
          <a:xfrm>
            <a:off x="1659610" y="3516235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Large fish catch/viewing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1FA2E10-6CD2-4DC3-9D85-B03CA4BFD449}"/>
              </a:ext>
            </a:extLst>
          </p:cNvPr>
          <p:cNvSpPr txBox="1"/>
          <p:nvPr/>
        </p:nvSpPr>
        <p:spPr>
          <a:xfrm>
            <a:off x="3362956" y="3534977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Kayaking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421743-F421-4940-AB5C-6A629BF18238}"/>
              </a:ext>
            </a:extLst>
          </p:cNvPr>
          <p:cNvSpPr txBox="1"/>
          <p:nvPr/>
        </p:nvSpPr>
        <p:spPr>
          <a:xfrm>
            <a:off x="5040146" y="3552176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Erosion prevention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83B6A1-15F4-4D2C-A3A7-7847A1703AF6}"/>
              </a:ext>
            </a:extLst>
          </p:cNvPr>
          <p:cNvSpPr txBox="1"/>
          <p:nvPr/>
        </p:nvSpPr>
        <p:spPr>
          <a:xfrm>
            <a:off x="290922" y="4613691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Science/research jobs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EF63FD8-2779-467A-958D-2CE7FD8450AB}"/>
              </a:ext>
            </a:extLst>
          </p:cNvPr>
          <p:cNvSpPr txBox="1"/>
          <p:nvPr/>
        </p:nvSpPr>
        <p:spPr>
          <a:xfrm>
            <a:off x="215964" y="6808089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Research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8F80170-5ABD-4231-BCF5-4E84C2293B31}"/>
              </a:ext>
            </a:extLst>
          </p:cNvPr>
          <p:cNvSpPr txBox="1"/>
          <p:nvPr/>
        </p:nvSpPr>
        <p:spPr>
          <a:xfrm>
            <a:off x="4957649" y="5684244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Science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014B48B-DB56-4D8E-87BA-A32CDB37AC97}"/>
              </a:ext>
            </a:extLst>
          </p:cNvPr>
          <p:cNvSpPr txBox="1"/>
          <p:nvPr/>
        </p:nvSpPr>
        <p:spPr>
          <a:xfrm>
            <a:off x="4996145" y="4613691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Art inspiration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4C78A96-A2C1-450E-9409-78C2203A2446}"/>
              </a:ext>
            </a:extLst>
          </p:cNvPr>
          <p:cNvSpPr txBox="1"/>
          <p:nvPr/>
        </p:nvSpPr>
        <p:spPr>
          <a:xfrm>
            <a:off x="237756" y="5668071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Restaurant goods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1E102D-CB2B-4C6F-91A3-83E48500CBD3}"/>
              </a:ext>
            </a:extLst>
          </p:cNvPr>
          <p:cNvSpPr txBox="1"/>
          <p:nvPr/>
        </p:nvSpPr>
        <p:spPr>
          <a:xfrm>
            <a:off x="1680518" y="6808089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Human nutrition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CBDFF86-4FE6-4D0E-8AEF-154DB30C2FCB}"/>
              </a:ext>
            </a:extLst>
          </p:cNvPr>
          <p:cNvSpPr txBox="1"/>
          <p:nvPr/>
        </p:nvSpPr>
        <p:spPr>
          <a:xfrm>
            <a:off x="1765042" y="4602660"/>
            <a:ext cx="1487973" cy="245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Fish nursery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DBDFB2-59F3-4B46-9E8B-D797EA8FA373}"/>
              </a:ext>
            </a:extLst>
          </p:cNvPr>
          <p:cNvSpPr txBox="1"/>
          <p:nvPr/>
        </p:nvSpPr>
        <p:spPr>
          <a:xfrm>
            <a:off x="1740898" y="5666677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Nutrient cycling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B5F7871-344E-4FC1-89AC-DE43DAE22155}"/>
              </a:ext>
            </a:extLst>
          </p:cNvPr>
          <p:cNvSpPr txBox="1"/>
          <p:nvPr/>
        </p:nvSpPr>
        <p:spPr>
          <a:xfrm>
            <a:off x="3480450" y="4652687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Shellfish for food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E18679D-A1C2-440D-A6C4-8CEE90730DA6}"/>
              </a:ext>
            </a:extLst>
          </p:cNvPr>
          <p:cNvSpPr txBox="1"/>
          <p:nvPr/>
        </p:nvSpPr>
        <p:spPr>
          <a:xfrm>
            <a:off x="215964" y="8008657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Restaurant jobs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836FE9-5C99-4703-B999-4AA69ECB6BC6}"/>
              </a:ext>
            </a:extLst>
          </p:cNvPr>
          <p:cNvSpPr txBox="1"/>
          <p:nvPr/>
        </p:nvSpPr>
        <p:spPr>
          <a:xfrm>
            <a:off x="1765041" y="8030764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Boating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D7799E7-20BA-48F8-9E6F-26C756E45DA3}"/>
              </a:ext>
            </a:extLst>
          </p:cNvPr>
          <p:cNvSpPr txBox="1"/>
          <p:nvPr/>
        </p:nvSpPr>
        <p:spPr>
          <a:xfrm>
            <a:off x="3374882" y="6796851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Tourism</a:t>
            </a:r>
          </a:p>
        </p:txBody>
      </p:sp>
      <p:pic>
        <p:nvPicPr>
          <p:cNvPr id="19" name="Graphic 18" descr="Bubbles">
            <a:extLst>
              <a:ext uri="{FF2B5EF4-FFF2-40B4-BE49-F238E27FC236}">
                <a16:creationId xmlns:a16="http://schemas.microsoft.com/office/drawing/2014/main" id="{B4B8CAD8-71AF-409D-8889-12D612638D60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96061" y="620291"/>
            <a:ext cx="772874" cy="772874"/>
          </a:xfrm>
          <a:prstGeom prst="rect">
            <a:avLst/>
          </a:prstGeom>
        </p:spPr>
      </p:pic>
      <p:pic>
        <p:nvPicPr>
          <p:cNvPr id="22" name="Graphic 21" descr="Sustainability">
            <a:extLst>
              <a:ext uri="{FF2B5EF4-FFF2-40B4-BE49-F238E27FC236}">
                <a16:creationId xmlns:a16="http://schemas.microsoft.com/office/drawing/2014/main" id="{19625536-BF34-49A9-BF95-189AF358AD39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087252" y="4887734"/>
            <a:ext cx="817529" cy="81752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807A3452-960E-4C1D-A43A-A814460EB83A}"/>
              </a:ext>
            </a:extLst>
          </p:cNvPr>
          <p:cNvSpPr txBox="1"/>
          <p:nvPr/>
        </p:nvSpPr>
        <p:spPr>
          <a:xfrm>
            <a:off x="3342323" y="5668071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Festivals</a:t>
            </a:r>
          </a:p>
        </p:txBody>
      </p:sp>
      <p:pic>
        <p:nvPicPr>
          <p:cNvPr id="29" name="Graphic 28" descr="Carp streamer">
            <a:extLst>
              <a:ext uri="{FF2B5EF4-FFF2-40B4-BE49-F238E27FC236}">
                <a16:creationId xmlns:a16="http://schemas.microsoft.com/office/drawing/2014/main" id="{A078577F-5F72-4695-8C80-696180C4AF66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811455" y="4952012"/>
            <a:ext cx="745747" cy="745747"/>
          </a:xfrm>
          <a:prstGeom prst="rect">
            <a:avLst/>
          </a:prstGeom>
        </p:spPr>
      </p:pic>
      <p:pic>
        <p:nvPicPr>
          <p:cNvPr id="33" name="Graphic 32" descr="Poles">
            <a:extLst>
              <a:ext uri="{FF2B5EF4-FFF2-40B4-BE49-F238E27FC236}">
                <a16:creationId xmlns:a16="http://schemas.microsoft.com/office/drawing/2014/main" id="{3183F4F5-F796-46F9-B2EF-5F8A336EA297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667235" y="7141739"/>
            <a:ext cx="902768" cy="902768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D25ABF90-2DDF-4333-8A07-F14D2CCEB2C8}"/>
              </a:ext>
            </a:extLst>
          </p:cNvPr>
          <p:cNvSpPr txBox="1"/>
          <p:nvPr/>
        </p:nvSpPr>
        <p:spPr>
          <a:xfrm>
            <a:off x="3188044" y="8044507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Hiking/Nature walks</a:t>
            </a:r>
          </a:p>
        </p:txBody>
      </p:sp>
      <p:pic>
        <p:nvPicPr>
          <p:cNvPr id="37" name="Graphic 36" descr="Fins">
            <a:extLst>
              <a:ext uri="{FF2B5EF4-FFF2-40B4-BE49-F238E27FC236}">
                <a16:creationId xmlns:a16="http://schemas.microsoft.com/office/drawing/2014/main" id="{DDC584C8-2D27-454A-BA17-C1028FBB46CF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5419460" y="1599078"/>
            <a:ext cx="768498" cy="768498"/>
          </a:xfrm>
          <a:prstGeom prst="rect">
            <a:avLst/>
          </a:prstGeom>
        </p:spPr>
      </p:pic>
      <p:pic>
        <p:nvPicPr>
          <p:cNvPr id="88" name="Graphic 87" descr="Lightning">
            <a:extLst>
              <a:ext uri="{FF2B5EF4-FFF2-40B4-BE49-F238E27FC236}">
                <a16:creationId xmlns:a16="http://schemas.microsoft.com/office/drawing/2014/main" id="{E37076D1-C0B7-4ED8-B773-9C800ED5E28B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2069090" y="538073"/>
            <a:ext cx="897643" cy="897643"/>
          </a:xfrm>
          <a:prstGeom prst="rect">
            <a:avLst/>
          </a:prstGeom>
        </p:spPr>
      </p:pic>
      <p:pic>
        <p:nvPicPr>
          <p:cNvPr id="92" name="Graphic 91" descr="Open hand with plant">
            <a:extLst>
              <a:ext uri="{FF2B5EF4-FFF2-40B4-BE49-F238E27FC236}">
                <a16:creationId xmlns:a16="http://schemas.microsoft.com/office/drawing/2014/main" id="{3FE5F222-83D2-4FD0-9CDA-783A38E3EE1E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5333262" y="5968910"/>
            <a:ext cx="820590" cy="82059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A7966F52-D94E-4B32-860F-CCF0128DE553}"/>
              </a:ext>
            </a:extLst>
          </p:cNvPr>
          <p:cNvSpPr txBox="1"/>
          <p:nvPr/>
        </p:nvSpPr>
        <p:spPr>
          <a:xfrm>
            <a:off x="4988556" y="6801948"/>
            <a:ext cx="148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Restoration</a:t>
            </a:r>
          </a:p>
        </p:txBody>
      </p:sp>
    </p:spTree>
    <p:extLst>
      <p:ext uri="{BB962C8B-B14F-4D97-AF65-F5344CB8AC3E}">
        <p14:creationId xmlns:p14="http://schemas.microsoft.com/office/powerpoint/2010/main" val="385274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8C7AE9-6ADA-4CA9-8EFC-4AB148BB4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05971"/>
              </p:ext>
            </p:extLst>
          </p:nvPr>
        </p:nvGraphicFramePr>
        <p:xfrm>
          <a:off x="80578" y="98855"/>
          <a:ext cx="6696850" cy="89405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5032">
                  <a:extLst>
                    <a:ext uri="{9D8B030D-6E8A-4147-A177-3AD203B41FA5}">
                      <a16:colId xmlns:a16="http://schemas.microsoft.com/office/drawing/2014/main" val="175805698"/>
                    </a:ext>
                  </a:extLst>
                </a:gridCol>
                <a:gridCol w="1117972">
                  <a:extLst>
                    <a:ext uri="{9D8B030D-6E8A-4147-A177-3AD203B41FA5}">
                      <a16:colId xmlns:a16="http://schemas.microsoft.com/office/drawing/2014/main" val="282161135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3432794542"/>
                    </a:ext>
                  </a:extLst>
                </a:gridCol>
                <a:gridCol w="1215663">
                  <a:extLst>
                    <a:ext uri="{9D8B030D-6E8A-4147-A177-3AD203B41FA5}">
                      <a16:colId xmlns:a16="http://schemas.microsoft.com/office/drawing/2014/main" val="1865148589"/>
                    </a:ext>
                  </a:extLst>
                </a:gridCol>
                <a:gridCol w="1151431">
                  <a:extLst>
                    <a:ext uri="{9D8B030D-6E8A-4147-A177-3AD203B41FA5}">
                      <a16:colId xmlns:a16="http://schemas.microsoft.com/office/drawing/2014/main" val="2887511717"/>
                    </a:ext>
                  </a:extLst>
                </a:gridCol>
                <a:gridCol w="1123433">
                  <a:extLst>
                    <a:ext uri="{9D8B030D-6E8A-4147-A177-3AD203B41FA5}">
                      <a16:colId xmlns:a16="http://schemas.microsoft.com/office/drawing/2014/main" val="3720405633"/>
                    </a:ext>
                  </a:extLst>
                </a:gridCol>
              </a:tblGrid>
              <a:tr h="756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113754"/>
                  </a:ext>
                </a:extLst>
              </a:tr>
              <a:tr h="44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B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I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O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7974457"/>
                  </a:ext>
                </a:extLst>
              </a:tr>
              <a:tr h="1597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food to humans: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Shellfish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Has economic value ($):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 protection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Fish/food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Ecotourism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Restoration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a group/ social activity: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Boating 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help reduce erosion: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Roots-trap sediment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Nearby habitats- sea grass, oysters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used as raw materials (for building or fuel etc.):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 (any tree parts)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3705064929"/>
                  </a:ext>
                </a:extLst>
              </a:tr>
              <a:tr h="146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a recreation activity: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Boating 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restoration opportunity: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Dead/sick mangrove removal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Plant new mangroves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Betters water quality: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Sediment trapping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Filter pollutants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algae </a:t>
                      </a:r>
                    </a:p>
                  </a:txBody>
                  <a:tcPr marL="29355" marR="293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used as a source of energy: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Burn for fuel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Consuming organisms that inhabit the area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Offers a physical activity opportunity: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 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1458019586"/>
                  </a:ext>
                </a:extLst>
              </a:tr>
              <a:tr h="1539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inspire art: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Pretty much anything 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community activity: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Restoration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Clean-up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viewing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Helps buffer waves: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Roots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Bird sighting: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12855273"/>
                  </a:ext>
                </a:extLst>
              </a:tr>
              <a:tr h="1521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Is surrounding habitat: 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Salt marsh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 grass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Coral reefs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Freshwater lagoon/pond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Fish sighting: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a recreation job: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Boating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guided tours</a:t>
                      </a: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an education opportunity: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RBNERR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Ecotourism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Field-trips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others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Helps commercial fishing industry: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Nursery grounds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Improves water quality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Tourism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581491166"/>
                  </a:ext>
                </a:extLst>
              </a:tr>
              <a:tr h="15086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Shellfish sighting: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Is involved in nutrient cycling: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Roots absorb nutrients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Organisms decompose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science project idea: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 range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Something you like about this habitat: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Mammal sighting: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none, just put a correct answer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683562848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CFE09145-467C-4177-A574-40033B17B1ED}"/>
              </a:ext>
            </a:extLst>
          </p:cNvPr>
          <p:cNvSpPr txBox="1"/>
          <p:nvPr/>
        </p:nvSpPr>
        <p:spPr>
          <a:xfrm rot="16200000">
            <a:off x="-3810502" y="4292987"/>
            <a:ext cx="8529476" cy="7473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 or imagine something that…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(Each box MUST have sometime filled in to count…Can repeat answers and use ‘mangrove’ in the answer…More details=better)</a:t>
            </a:r>
            <a:endParaRPr lang="en-US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601B77D2-5537-42B5-9255-2F272D21A2FD}"/>
              </a:ext>
            </a:extLst>
          </p:cNvPr>
          <p:cNvSpPr txBox="1"/>
          <p:nvPr/>
        </p:nvSpPr>
        <p:spPr>
          <a:xfrm>
            <a:off x="1417633" y="98855"/>
            <a:ext cx="4924425" cy="1076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Ecosystem Services!</a:t>
            </a:r>
            <a:endParaRPr lang="en-US" sz="1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678B76-0EEE-4332-88B8-A20E2B3AFA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6" r="48431"/>
          <a:stretch/>
        </p:blipFill>
        <p:spPr>
          <a:xfrm>
            <a:off x="3246438" y="4666650"/>
            <a:ext cx="1211309" cy="95481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0C07787-3AE7-42FB-949E-9443A79CA5D2}"/>
              </a:ext>
            </a:extLst>
          </p:cNvPr>
          <p:cNvSpPr txBox="1">
            <a:spLocks/>
          </p:cNvSpPr>
          <p:nvPr/>
        </p:nvSpPr>
        <p:spPr>
          <a:xfrm>
            <a:off x="2761558" y="4572001"/>
            <a:ext cx="2236573" cy="3027404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Up">
              <a:avLst>
                <a:gd name="adj" fmla="val 5750522"/>
              </a:avLst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latin typeface="+mn-lt"/>
              </a:rPr>
              <a:t>FREE SPACE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A524B9-DDFA-4634-BE4E-00099536E815}"/>
              </a:ext>
            </a:extLst>
          </p:cNvPr>
          <p:cNvSpPr txBox="1">
            <a:spLocks/>
          </p:cNvSpPr>
          <p:nvPr/>
        </p:nvSpPr>
        <p:spPr>
          <a:xfrm>
            <a:off x="2761558" y="3917093"/>
            <a:ext cx="2236573" cy="1865871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Down">
              <a:avLst/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latin typeface="+mn-lt"/>
              </a:rPr>
              <a:t>FREE SPACE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9CD0C-95BC-43EE-BF45-F1CB9409B238}"/>
              </a:ext>
            </a:extLst>
          </p:cNvPr>
          <p:cNvSpPr txBox="1"/>
          <p:nvPr/>
        </p:nvSpPr>
        <p:spPr>
          <a:xfrm>
            <a:off x="515942" y="0"/>
            <a:ext cx="747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K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E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2029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FFFFFF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596</TotalTime>
  <Words>903</Words>
  <Application>Microsoft Office PowerPoint</Application>
  <PresentationFormat>Letter Paper (8.5x11 in)</PresentationFormat>
  <Paragraphs>312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Put the ecosystem service/benefit in its correct slice (some may overlap)</vt:lpstr>
      <vt:lpstr>PowerPoint Presentation</vt:lpstr>
      <vt:lpstr>Bingo Rules</vt:lpstr>
      <vt:lpstr>PowerPoint Presentation</vt:lpstr>
      <vt:lpstr>Put the ecosystem service/benefit in its correct slice (some may overlap)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rodriguez</dc:creator>
  <cp:lastModifiedBy>natalie rodriguez</cp:lastModifiedBy>
  <cp:revision>56</cp:revision>
  <dcterms:created xsi:type="dcterms:W3CDTF">2019-07-08T16:56:43Z</dcterms:created>
  <dcterms:modified xsi:type="dcterms:W3CDTF">2019-07-29T13:19:06Z</dcterms:modified>
  <cp:contentStatus/>
</cp:coreProperties>
</file>