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</p:sldMasterIdLst>
  <p:notesMasterIdLst>
    <p:notesMasterId r:id="rId15"/>
  </p:notesMasterIdLst>
  <p:sldIdLst>
    <p:sldId id="256" r:id="rId2"/>
    <p:sldId id="257" r:id="rId3"/>
    <p:sldId id="259" r:id="rId4"/>
    <p:sldId id="269" r:id="rId5"/>
    <p:sldId id="273" r:id="rId6"/>
    <p:sldId id="258" r:id="rId7"/>
    <p:sldId id="263" r:id="rId8"/>
    <p:sldId id="264" r:id="rId9"/>
    <p:sldId id="260" r:id="rId10"/>
    <p:sldId id="261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156" autoAdjust="0"/>
  </p:normalViewPr>
  <p:slideViewPr>
    <p:cSldViewPr snapToGrid="0">
      <p:cViewPr varScale="1">
        <p:scale>
          <a:sx n="54" d="100"/>
          <a:sy n="54" d="100"/>
        </p:scale>
        <p:origin x="10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E3C3103A-605A-4432-A973-87E7B5A4464F}"/>
    <pc:docChg chg="modSld">
      <pc:chgData name="" userId="" providerId="" clId="Web-{E3C3103A-605A-4432-A973-87E7B5A4464F}" dt="2019-07-26T13:11:54.663" v="13" actId="1076"/>
      <pc:docMkLst>
        <pc:docMk/>
      </pc:docMkLst>
      <pc:sldChg chg="modSp">
        <pc:chgData name="" userId="" providerId="" clId="Web-{E3C3103A-605A-4432-A973-87E7B5A4464F}" dt="2019-07-26T13:11:23.553" v="2" actId="20577"/>
        <pc:sldMkLst>
          <pc:docMk/>
          <pc:sldMk cId="3789300626" sldId="259"/>
        </pc:sldMkLst>
        <pc:spChg chg="mod">
          <ac:chgData name="" userId="" providerId="" clId="Web-{E3C3103A-605A-4432-A973-87E7B5A4464F}" dt="2019-07-26T13:11:23.553" v="2" actId="20577"/>
          <ac:spMkLst>
            <pc:docMk/>
            <pc:sldMk cId="3789300626" sldId="259"/>
            <ac:spMk id="3" creationId="{D90FE329-EC53-491F-8B0B-EE9C5EBB564A}"/>
          </ac:spMkLst>
        </pc:spChg>
      </pc:sldChg>
      <pc:sldChg chg="modSp">
        <pc:chgData name="" userId="" providerId="" clId="Web-{E3C3103A-605A-4432-A973-87E7B5A4464F}" dt="2019-07-26T13:11:27.100" v="5" actId="1076"/>
        <pc:sldMkLst>
          <pc:docMk/>
          <pc:sldMk cId="3977795713" sldId="269"/>
        </pc:sldMkLst>
        <pc:picChg chg="mod">
          <ac:chgData name="" userId="" providerId="" clId="Web-{E3C3103A-605A-4432-A973-87E7B5A4464F}" dt="2019-07-26T13:11:27.100" v="5" actId="1076"/>
          <ac:picMkLst>
            <pc:docMk/>
            <pc:sldMk cId="3977795713" sldId="269"/>
            <ac:picMk id="7" creationId="{58B4AFDC-CBB5-4444-B7FE-535C99446E3C}"/>
          </ac:picMkLst>
        </pc:picChg>
      </pc:sldChg>
      <pc:sldChg chg="modSp">
        <pc:chgData name="" userId="" providerId="" clId="Web-{E3C3103A-605A-4432-A973-87E7B5A4464F}" dt="2019-07-26T13:11:54.663" v="13" actId="1076"/>
        <pc:sldMkLst>
          <pc:docMk/>
          <pc:sldMk cId="275814617" sldId="273"/>
        </pc:sldMkLst>
        <pc:spChg chg="mod">
          <ac:chgData name="" userId="" providerId="" clId="Web-{E3C3103A-605A-4432-A973-87E7B5A4464F}" dt="2019-07-26T13:11:54.663" v="13" actId="1076"/>
          <ac:spMkLst>
            <pc:docMk/>
            <pc:sldMk cId="275814617" sldId="273"/>
            <ac:spMk id="2" creationId="{53A11C27-F4ED-4C30-8D63-E0E9A3AFF49C}"/>
          </ac:spMkLst>
        </pc:spChg>
        <pc:spChg chg="mod">
          <ac:chgData name="" userId="" providerId="" clId="Web-{E3C3103A-605A-4432-A973-87E7B5A4464F}" dt="2019-07-26T13:11:35.601" v="6" actId="1076"/>
          <ac:spMkLst>
            <pc:docMk/>
            <pc:sldMk cId="275814617" sldId="273"/>
            <ac:spMk id="3" creationId="{3B425FC7-87C7-410D-8165-8293B6C6DC5E}"/>
          </ac:spMkLst>
        </pc:spChg>
        <pc:picChg chg="mod">
          <ac:chgData name="" userId="" providerId="" clId="Web-{E3C3103A-605A-4432-A973-87E7B5A4464F}" dt="2019-07-26T13:11:41.085" v="7" actId="1076"/>
          <ac:picMkLst>
            <pc:docMk/>
            <pc:sldMk cId="275814617" sldId="273"/>
            <ac:picMk id="1026" creationId="{F4ADA8C5-237E-4846-83EC-659641E59DCA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www.flickr.com/photos/atmospheric-infrared-sounder/8265046380" TargetMode="External"/><Relationship Id="rId2" Type="http://schemas.openxmlformats.org/officeDocument/2006/relationships/hyperlink" Target="http://newinnola.com/2014/03/31/good-places-to-get-raw-oysters-new-orleans" TargetMode="External"/><Relationship Id="rId1" Type="http://schemas.openxmlformats.org/officeDocument/2006/relationships/image" Target="../media/image7.png"/><Relationship Id="rId6" Type="http://schemas.openxmlformats.org/officeDocument/2006/relationships/image" Target="../media/image10.png"/><Relationship Id="rId5" Type="http://schemas.openxmlformats.org/officeDocument/2006/relationships/hyperlink" Target="https://sickofmg.blogspot.com/2012/05/more-amazing-outer-banks.html" TargetMode="External"/><Relationship Id="rId4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hyperlink" Target="https://www.flickr.com/photos/atmospheric-infrared-sounder/8265046380" TargetMode="External"/><Relationship Id="rId2" Type="http://schemas.openxmlformats.org/officeDocument/2006/relationships/hyperlink" Target="http://newinnola.com/2014/03/31/good-places-to-get-raw-oysters-new-orleans" TargetMode="External"/><Relationship Id="rId1" Type="http://schemas.openxmlformats.org/officeDocument/2006/relationships/image" Target="../media/image7.png"/><Relationship Id="rId6" Type="http://schemas.openxmlformats.org/officeDocument/2006/relationships/image" Target="../media/image10.png"/><Relationship Id="rId5" Type="http://schemas.openxmlformats.org/officeDocument/2006/relationships/hyperlink" Target="https://sickofmg.blogspot.com/2012/05/more-amazing-outer-banks.html" TargetMode="External"/><Relationship Id="rId4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776B17-3049-429E-81DE-42A59C7BD51E}" type="doc">
      <dgm:prSet loTypeId="urn:microsoft.com/office/officeart/2005/8/layout/pList2" loCatId="list" qsTypeId="urn:microsoft.com/office/officeart/2005/8/quickstyle/simple5" qsCatId="simple" csTypeId="urn:microsoft.com/office/officeart/2005/8/colors/accent1_3" csCatId="accent1" phldr="1"/>
      <dgm:spPr/>
    </dgm:pt>
    <dgm:pt modelId="{9E073130-14B4-4495-A4CA-33E636E18C2C}">
      <dgm:prSet phldrT="[Text]" custT="1"/>
      <dgm:spPr/>
      <dgm:t>
        <a:bodyPr/>
        <a:lstStyle/>
        <a:p>
          <a:pPr algn="ctr">
            <a:buNone/>
          </a:pPr>
          <a:r>
            <a:rPr lang="en-US" sz="1800" b="1" u="sng" dirty="0"/>
            <a:t>Provisioning</a:t>
          </a:r>
        </a:p>
        <a:p>
          <a:pPr algn="ctr">
            <a:buNone/>
          </a:pPr>
          <a:br>
            <a:rPr lang="en-US" sz="1800" b="1" u="sng" dirty="0"/>
          </a:br>
          <a:r>
            <a:rPr lang="en-US" sz="1600" b="1" dirty="0"/>
            <a:t>Direct products obtained from nature </a:t>
          </a:r>
          <a:endParaRPr lang="en-US" sz="1800" b="1" u="sng" dirty="0"/>
        </a:p>
      </dgm:t>
    </dgm:pt>
    <dgm:pt modelId="{4EC4B90C-7F06-4D74-B4FE-4B609759A21A}" type="parTrans" cxnId="{51B59FAD-BAA7-4AD8-9D66-C19E665048AC}">
      <dgm:prSet/>
      <dgm:spPr/>
      <dgm:t>
        <a:bodyPr/>
        <a:lstStyle/>
        <a:p>
          <a:pPr algn="ctr"/>
          <a:endParaRPr lang="en-US" sz="1800"/>
        </a:p>
      </dgm:t>
    </dgm:pt>
    <dgm:pt modelId="{559B6189-0E20-4D42-958A-852DFCAD774C}" type="sibTrans" cxnId="{51B59FAD-BAA7-4AD8-9D66-C19E665048AC}">
      <dgm:prSet/>
      <dgm:spPr/>
      <dgm:t>
        <a:bodyPr/>
        <a:lstStyle/>
        <a:p>
          <a:pPr algn="ctr"/>
          <a:endParaRPr lang="en-US" sz="1800"/>
        </a:p>
      </dgm:t>
    </dgm:pt>
    <dgm:pt modelId="{01813ABA-30F8-4E2E-835C-9A46C7FC0FB2}">
      <dgm:prSet phldrT="[Text]" custT="1"/>
      <dgm:spPr/>
      <dgm:t>
        <a:bodyPr/>
        <a:lstStyle/>
        <a:p>
          <a:pPr algn="ctr"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Regulating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algn="ctr"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Services nature provides that regulate the wider environment </a:t>
          </a:r>
        </a:p>
      </dgm:t>
    </dgm:pt>
    <dgm:pt modelId="{C2B2F32F-0501-4B1C-B5F9-62884E726D86}" type="parTrans" cxnId="{A9A57788-07C3-4628-BE31-8EEDACBC52CD}">
      <dgm:prSet/>
      <dgm:spPr/>
      <dgm:t>
        <a:bodyPr/>
        <a:lstStyle/>
        <a:p>
          <a:pPr algn="ctr"/>
          <a:endParaRPr lang="en-US" sz="1800"/>
        </a:p>
      </dgm:t>
    </dgm:pt>
    <dgm:pt modelId="{2A003F33-BB96-4FFD-B7C0-4A9C0C1010D1}" type="sibTrans" cxnId="{A9A57788-07C3-4628-BE31-8EEDACBC52CD}">
      <dgm:prSet/>
      <dgm:spPr/>
      <dgm:t>
        <a:bodyPr/>
        <a:lstStyle/>
        <a:p>
          <a:pPr algn="ctr"/>
          <a:endParaRPr lang="en-US" sz="1800"/>
        </a:p>
      </dgm:t>
    </dgm:pt>
    <dgm:pt modelId="{F987FD3F-7301-49BC-882A-45BBFDB69504}">
      <dgm:prSet phldrT="[Text]" custT="1"/>
      <dgm:spPr/>
      <dgm:t>
        <a:bodyPr/>
        <a:lstStyle/>
        <a:p>
          <a:pPr algn="ctr"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Cultural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algn="ctr"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benefits that can enrich lives</a:t>
          </a:r>
        </a:p>
      </dgm:t>
    </dgm:pt>
    <dgm:pt modelId="{048FAD83-21C4-4323-B52D-B0347056D20F}" type="parTrans" cxnId="{D7374DB6-08C4-41C0-A0AE-4E69DB1D8852}">
      <dgm:prSet/>
      <dgm:spPr/>
      <dgm:t>
        <a:bodyPr/>
        <a:lstStyle/>
        <a:p>
          <a:pPr algn="ctr"/>
          <a:endParaRPr lang="en-US" sz="1800"/>
        </a:p>
      </dgm:t>
    </dgm:pt>
    <dgm:pt modelId="{D2E960A7-6700-4822-9F12-528A1DC19D8E}" type="sibTrans" cxnId="{D7374DB6-08C4-41C0-A0AE-4E69DB1D8852}">
      <dgm:prSet/>
      <dgm:spPr/>
      <dgm:t>
        <a:bodyPr/>
        <a:lstStyle/>
        <a:p>
          <a:pPr algn="ctr"/>
          <a:endParaRPr lang="en-US" sz="1800"/>
        </a:p>
      </dgm:t>
    </dgm:pt>
    <dgm:pt modelId="{3F255576-E500-424A-A6F7-E7AC18AB5AED}">
      <dgm:prSet phldrT="[Text]" custT="1"/>
      <dgm:spPr/>
      <dgm:t>
        <a:bodyPr/>
        <a:lstStyle/>
        <a:p>
          <a:pPr algn="ctr">
            <a:buNone/>
          </a:pPr>
          <a:r>
            <a:rPr lang="en-US" sz="1800" kern="1200" dirty="0"/>
            <a:t> </a:t>
          </a: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Supporting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algn="ctr"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services that enable other services to function</a:t>
          </a:r>
        </a:p>
      </dgm:t>
    </dgm:pt>
    <dgm:pt modelId="{874B0516-3726-4753-A84C-9C0BEA985D96}" type="parTrans" cxnId="{60A7D006-0BE7-43D8-9CFB-28C3429AD7AE}">
      <dgm:prSet/>
      <dgm:spPr/>
      <dgm:t>
        <a:bodyPr/>
        <a:lstStyle/>
        <a:p>
          <a:pPr algn="ctr"/>
          <a:endParaRPr lang="en-US" sz="1800"/>
        </a:p>
      </dgm:t>
    </dgm:pt>
    <dgm:pt modelId="{5F902D37-FE51-49EF-A68C-A61EBD9DB1F1}" type="sibTrans" cxnId="{60A7D006-0BE7-43D8-9CFB-28C3429AD7AE}">
      <dgm:prSet/>
      <dgm:spPr/>
      <dgm:t>
        <a:bodyPr/>
        <a:lstStyle/>
        <a:p>
          <a:pPr algn="ctr"/>
          <a:endParaRPr lang="en-US" sz="1800"/>
        </a:p>
      </dgm:t>
    </dgm:pt>
    <dgm:pt modelId="{383606F4-891B-46CD-8556-08AED901A9EE}" type="pres">
      <dgm:prSet presAssocID="{00776B17-3049-429E-81DE-42A59C7BD51E}" presName="Name0" presStyleCnt="0">
        <dgm:presLayoutVars>
          <dgm:dir/>
          <dgm:resizeHandles val="exact"/>
        </dgm:presLayoutVars>
      </dgm:prSet>
      <dgm:spPr/>
    </dgm:pt>
    <dgm:pt modelId="{C27B39CE-61F2-4DE4-B7EC-6A081F121CEF}" type="pres">
      <dgm:prSet presAssocID="{00776B17-3049-429E-81DE-42A59C7BD51E}" presName="bkgdShp" presStyleLbl="alignAccFollowNode1" presStyleIdx="0" presStyleCnt="1" custLinFactNeighborX="9541" custLinFactNeighborY="-28886"/>
      <dgm:spPr/>
    </dgm:pt>
    <dgm:pt modelId="{061D7111-7662-4290-A31C-561E347F2EA1}" type="pres">
      <dgm:prSet presAssocID="{00776B17-3049-429E-81DE-42A59C7BD51E}" presName="linComp" presStyleCnt="0"/>
      <dgm:spPr/>
    </dgm:pt>
    <dgm:pt modelId="{DEC024CF-B861-4CC4-88E8-F24C94E7DC91}" type="pres">
      <dgm:prSet presAssocID="{9E073130-14B4-4495-A4CA-33E636E18C2C}" presName="compNode" presStyleCnt="0"/>
      <dgm:spPr/>
    </dgm:pt>
    <dgm:pt modelId="{CE5DE6CC-48F4-4A9D-ACC8-B6E78118BE65}" type="pres">
      <dgm:prSet presAssocID="{9E073130-14B4-4495-A4CA-33E636E18C2C}" presName="node" presStyleLbl="node1" presStyleIdx="0" presStyleCnt="4">
        <dgm:presLayoutVars>
          <dgm:bulletEnabled val="1"/>
        </dgm:presLayoutVars>
      </dgm:prSet>
      <dgm:spPr/>
    </dgm:pt>
    <dgm:pt modelId="{1368CA30-8214-4AFE-838F-964C5ACCE6A8}" type="pres">
      <dgm:prSet presAssocID="{9E073130-14B4-4495-A4CA-33E636E18C2C}" presName="invisiNode" presStyleLbl="node1" presStyleIdx="0" presStyleCnt="4"/>
      <dgm:spPr/>
    </dgm:pt>
    <dgm:pt modelId="{C6F2AD40-F51E-4AB2-9F56-0E0C8AF18864}" type="pres">
      <dgm:prSet presAssocID="{9E073130-14B4-4495-A4CA-33E636E18C2C}" presName="imagNode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4000" r="-34000"/>
          </a:stretch>
        </a:blipFill>
      </dgm:spPr>
    </dgm:pt>
    <dgm:pt modelId="{0F92B197-9220-4A36-9F3D-2562B74D73A0}" type="pres">
      <dgm:prSet presAssocID="{559B6189-0E20-4D42-958A-852DFCAD774C}" presName="sibTrans" presStyleLbl="sibTrans2D1" presStyleIdx="0" presStyleCnt="0"/>
      <dgm:spPr/>
    </dgm:pt>
    <dgm:pt modelId="{BB7CD215-1620-4E87-A1AA-AB7571948838}" type="pres">
      <dgm:prSet presAssocID="{01813ABA-30F8-4E2E-835C-9A46C7FC0FB2}" presName="compNode" presStyleCnt="0"/>
      <dgm:spPr/>
    </dgm:pt>
    <dgm:pt modelId="{21C5D575-5399-4837-A1C8-8952A36CE0CE}" type="pres">
      <dgm:prSet presAssocID="{01813ABA-30F8-4E2E-835C-9A46C7FC0FB2}" presName="node" presStyleLbl="node1" presStyleIdx="1" presStyleCnt="4">
        <dgm:presLayoutVars>
          <dgm:bulletEnabled val="1"/>
        </dgm:presLayoutVars>
      </dgm:prSet>
      <dgm:spPr/>
    </dgm:pt>
    <dgm:pt modelId="{B7F28CCC-5E37-4DA6-B43F-EB8EF6751A12}" type="pres">
      <dgm:prSet presAssocID="{01813ABA-30F8-4E2E-835C-9A46C7FC0FB2}" presName="invisiNode" presStyleLbl="node1" presStyleIdx="1" presStyleCnt="4"/>
      <dgm:spPr/>
    </dgm:pt>
    <dgm:pt modelId="{D4913E3D-4941-4518-9F53-6BF0EDCAC965}" type="pres">
      <dgm:prSet presAssocID="{01813ABA-30F8-4E2E-835C-9A46C7FC0FB2}" presName="imagNode" presStyleLbl="fgImgPlac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2030272F-4790-42D6-90B9-9D71E9BA5D17}" type="pres">
      <dgm:prSet presAssocID="{2A003F33-BB96-4FFD-B7C0-4A9C0C1010D1}" presName="sibTrans" presStyleLbl="sibTrans2D1" presStyleIdx="0" presStyleCnt="0"/>
      <dgm:spPr/>
    </dgm:pt>
    <dgm:pt modelId="{724CE86E-A0AA-41D1-8553-5E3CCE276511}" type="pres">
      <dgm:prSet presAssocID="{F987FD3F-7301-49BC-882A-45BBFDB69504}" presName="compNode" presStyleCnt="0"/>
      <dgm:spPr/>
    </dgm:pt>
    <dgm:pt modelId="{0289C95E-E2EB-4B3B-87F2-463311E22EF2}" type="pres">
      <dgm:prSet presAssocID="{F987FD3F-7301-49BC-882A-45BBFDB69504}" presName="node" presStyleLbl="node1" presStyleIdx="2" presStyleCnt="4">
        <dgm:presLayoutVars>
          <dgm:bulletEnabled val="1"/>
        </dgm:presLayoutVars>
      </dgm:prSet>
      <dgm:spPr/>
    </dgm:pt>
    <dgm:pt modelId="{808D3495-1230-4A3C-9570-FE970DD9AD7B}" type="pres">
      <dgm:prSet presAssocID="{F987FD3F-7301-49BC-882A-45BBFDB69504}" presName="invisiNode" presStyleLbl="node1" presStyleIdx="2" presStyleCnt="4"/>
      <dgm:spPr/>
    </dgm:pt>
    <dgm:pt modelId="{969808AC-B808-468E-9344-3017AE84400C}" type="pres">
      <dgm:prSet presAssocID="{F987FD3F-7301-49BC-882A-45BBFDB69504}" presName="imagNode" presStyleLbl="fgImgPlace1" presStyleIdx="2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0000" b="-10000"/>
          </a:stretch>
        </a:blipFill>
      </dgm:spPr>
    </dgm:pt>
    <dgm:pt modelId="{7258B19D-9478-498E-A6B0-7CB209A9C817}" type="pres">
      <dgm:prSet presAssocID="{D2E960A7-6700-4822-9F12-528A1DC19D8E}" presName="sibTrans" presStyleLbl="sibTrans2D1" presStyleIdx="0" presStyleCnt="0"/>
      <dgm:spPr/>
    </dgm:pt>
    <dgm:pt modelId="{4FDD1F49-C777-4672-995E-4A8FF40021AB}" type="pres">
      <dgm:prSet presAssocID="{3F255576-E500-424A-A6F7-E7AC18AB5AED}" presName="compNode" presStyleCnt="0"/>
      <dgm:spPr/>
    </dgm:pt>
    <dgm:pt modelId="{6954E43F-8A73-4609-A247-7B0565B4A941}" type="pres">
      <dgm:prSet presAssocID="{3F255576-E500-424A-A6F7-E7AC18AB5AED}" presName="node" presStyleLbl="node1" presStyleIdx="3" presStyleCnt="4">
        <dgm:presLayoutVars>
          <dgm:bulletEnabled val="1"/>
        </dgm:presLayoutVars>
      </dgm:prSet>
      <dgm:spPr/>
    </dgm:pt>
    <dgm:pt modelId="{9081A38E-2F45-4B2C-B5F4-12B0960F8FBD}" type="pres">
      <dgm:prSet presAssocID="{3F255576-E500-424A-A6F7-E7AC18AB5AED}" presName="invisiNode" presStyleLbl="node1" presStyleIdx="3" presStyleCnt="4"/>
      <dgm:spPr/>
    </dgm:pt>
    <dgm:pt modelId="{39B596F5-0080-4120-855D-41AB27502CF0}" type="pres">
      <dgm:prSet presAssocID="{3F255576-E500-424A-A6F7-E7AC18AB5AED}" presName="imagNode" presStyleLbl="fgImgPlace1" presStyleIdx="3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l="-59000" r="-59000"/>
          </a:stretch>
        </a:blipFill>
      </dgm:spPr>
    </dgm:pt>
  </dgm:ptLst>
  <dgm:cxnLst>
    <dgm:cxn modelId="{F9860F01-07B2-4E1A-97A6-837B5A4FFB02}" type="presOf" srcId="{D2E960A7-6700-4822-9F12-528A1DC19D8E}" destId="{7258B19D-9478-498E-A6B0-7CB209A9C817}" srcOrd="0" destOrd="0" presId="urn:microsoft.com/office/officeart/2005/8/layout/pList2"/>
    <dgm:cxn modelId="{60A7D006-0BE7-43D8-9CFB-28C3429AD7AE}" srcId="{00776B17-3049-429E-81DE-42A59C7BD51E}" destId="{3F255576-E500-424A-A6F7-E7AC18AB5AED}" srcOrd="3" destOrd="0" parTransId="{874B0516-3726-4753-A84C-9C0BEA985D96}" sibTransId="{5F902D37-FE51-49EF-A68C-A61EBD9DB1F1}"/>
    <dgm:cxn modelId="{B3A69413-9DDD-4FAD-AD94-CCEDBFCFDD66}" type="presOf" srcId="{00776B17-3049-429E-81DE-42A59C7BD51E}" destId="{383606F4-891B-46CD-8556-08AED901A9EE}" srcOrd="0" destOrd="0" presId="urn:microsoft.com/office/officeart/2005/8/layout/pList2"/>
    <dgm:cxn modelId="{2E5C4F1E-6D7C-409F-8374-C6DD78F2E3A7}" type="presOf" srcId="{9E073130-14B4-4495-A4CA-33E636E18C2C}" destId="{CE5DE6CC-48F4-4A9D-ACC8-B6E78118BE65}" srcOrd="0" destOrd="0" presId="urn:microsoft.com/office/officeart/2005/8/layout/pList2"/>
    <dgm:cxn modelId="{176DF05E-969B-41B4-A013-AC7EC0ECCE77}" type="presOf" srcId="{F987FD3F-7301-49BC-882A-45BBFDB69504}" destId="{0289C95E-E2EB-4B3B-87F2-463311E22EF2}" srcOrd="0" destOrd="0" presId="urn:microsoft.com/office/officeart/2005/8/layout/pList2"/>
    <dgm:cxn modelId="{A9A57788-07C3-4628-BE31-8EEDACBC52CD}" srcId="{00776B17-3049-429E-81DE-42A59C7BD51E}" destId="{01813ABA-30F8-4E2E-835C-9A46C7FC0FB2}" srcOrd="1" destOrd="0" parTransId="{C2B2F32F-0501-4B1C-B5F9-62884E726D86}" sibTransId="{2A003F33-BB96-4FFD-B7C0-4A9C0C1010D1}"/>
    <dgm:cxn modelId="{5112389B-FDCB-4527-83B7-FD42773946F5}" type="presOf" srcId="{2A003F33-BB96-4FFD-B7C0-4A9C0C1010D1}" destId="{2030272F-4790-42D6-90B9-9D71E9BA5D17}" srcOrd="0" destOrd="0" presId="urn:microsoft.com/office/officeart/2005/8/layout/pList2"/>
    <dgm:cxn modelId="{3878FB9C-34FA-4F30-86BA-5BC664D93092}" type="presOf" srcId="{01813ABA-30F8-4E2E-835C-9A46C7FC0FB2}" destId="{21C5D575-5399-4837-A1C8-8952A36CE0CE}" srcOrd="0" destOrd="0" presId="urn:microsoft.com/office/officeart/2005/8/layout/pList2"/>
    <dgm:cxn modelId="{683733AB-7D79-4DD5-871B-C373522E800D}" type="presOf" srcId="{3F255576-E500-424A-A6F7-E7AC18AB5AED}" destId="{6954E43F-8A73-4609-A247-7B0565B4A941}" srcOrd="0" destOrd="0" presId="urn:microsoft.com/office/officeart/2005/8/layout/pList2"/>
    <dgm:cxn modelId="{51B59FAD-BAA7-4AD8-9D66-C19E665048AC}" srcId="{00776B17-3049-429E-81DE-42A59C7BD51E}" destId="{9E073130-14B4-4495-A4CA-33E636E18C2C}" srcOrd="0" destOrd="0" parTransId="{4EC4B90C-7F06-4D74-B4FE-4B609759A21A}" sibTransId="{559B6189-0E20-4D42-958A-852DFCAD774C}"/>
    <dgm:cxn modelId="{D7374DB6-08C4-41C0-A0AE-4E69DB1D8852}" srcId="{00776B17-3049-429E-81DE-42A59C7BD51E}" destId="{F987FD3F-7301-49BC-882A-45BBFDB69504}" srcOrd="2" destOrd="0" parTransId="{048FAD83-21C4-4323-B52D-B0347056D20F}" sibTransId="{D2E960A7-6700-4822-9F12-528A1DC19D8E}"/>
    <dgm:cxn modelId="{1F0BA5C8-B48E-49FB-B06D-28F357FDFD9D}" type="presOf" srcId="{559B6189-0E20-4D42-958A-852DFCAD774C}" destId="{0F92B197-9220-4A36-9F3D-2562B74D73A0}" srcOrd="0" destOrd="0" presId="urn:microsoft.com/office/officeart/2005/8/layout/pList2"/>
    <dgm:cxn modelId="{49B6C650-E0AD-46DB-B83C-D78CC6674771}" type="presParOf" srcId="{383606F4-891B-46CD-8556-08AED901A9EE}" destId="{C27B39CE-61F2-4DE4-B7EC-6A081F121CEF}" srcOrd="0" destOrd="0" presId="urn:microsoft.com/office/officeart/2005/8/layout/pList2"/>
    <dgm:cxn modelId="{5E5C4D6B-49A1-4A07-8CF1-4EB8BCD37D46}" type="presParOf" srcId="{383606F4-891B-46CD-8556-08AED901A9EE}" destId="{061D7111-7662-4290-A31C-561E347F2EA1}" srcOrd="1" destOrd="0" presId="urn:microsoft.com/office/officeart/2005/8/layout/pList2"/>
    <dgm:cxn modelId="{C0C878C8-2204-4686-950A-BA68462667FB}" type="presParOf" srcId="{061D7111-7662-4290-A31C-561E347F2EA1}" destId="{DEC024CF-B861-4CC4-88E8-F24C94E7DC91}" srcOrd="0" destOrd="0" presId="urn:microsoft.com/office/officeart/2005/8/layout/pList2"/>
    <dgm:cxn modelId="{6FEC0C2A-A09C-43C8-8F90-913D3979A2A9}" type="presParOf" srcId="{DEC024CF-B861-4CC4-88E8-F24C94E7DC91}" destId="{CE5DE6CC-48F4-4A9D-ACC8-B6E78118BE65}" srcOrd="0" destOrd="0" presId="urn:microsoft.com/office/officeart/2005/8/layout/pList2"/>
    <dgm:cxn modelId="{109C0456-53D0-4E2D-B9C2-68643C6D2630}" type="presParOf" srcId="{DEC024CF-B861-4CC4-88E8-F24C94E7DC91}" destId="{1368CA30-8214-4AFE-838F-964C5ACCE6A8}" srcOrd="1" destOrd="0" presId="urn:microsoft.com/office/officeart/2005/8/layout/pList2"/>
    <dgm:cxn modelId="{54843275-683B-4131-9206-3030C4BC1D45}" type="presParOf" srcId="{DEC024CF-B861-4CC4-88E8-F24C94E7DC91}" destId="{C6F2AD40-F51E-4AB2-9F56-0E0C8AF18864}" srcOrd="2" destOrd="0" presId="urn:microsoft.com/office/officeart/2005/8/layout/pList2"/>
    <dgm:cxn modelId="{9C3DDE15-95FF-4055-8C60-4AE3207AF783}" type="presParOf" srcId="{061D7111-7662-4290-A31C-561E347F2EA1}" destId="{0F92B197-9220-4A36-9F3D-2562B74D73A0}" srcOrd="1" destOrd="0" presId="urn:microsoft.com/office/officeart/2005/8/layout/pList2"/>
    <dgm:cxn modelId="{4730EA9F-82B4-4A42-B54B-EA639D0EACE4}" type="presParOf" srcId="{061D7111-7662-4290-A31C-561E347F2EA1}" destId="{BB7CD215-1620-4E87-A1AA-AB7571948838}" srcOrd="2" destOrd="0" presId="urn:microsoft.com/office/officeart/2005/8/layout/pList2"/>
    <dgm:cxn modelId="{9E8B8303-290B-4CA2-AC10-C33681938799}" type="presParOf" srcId="{BB7CD215-1620-4E87-A1AA-AB7571948838}" destId="{21C5D575-5399-4837-A1C8-8952A36CE0CE}" srcOrd="0" destOrd="0" presId="urn:microsoft.com/office/officeart/2005/8/layout/pList2"/>
    <dgm:cxn modelId="{6E454B99-FE0B-4576-8A20-31748FDEFF5E}" type="presParOf" srcId="{BB7CD215-1620-4E87-A1AA-AB7571948838}" destId="{B7F28CCC-5E37-4DA6-B43F-EB8EF6751A12}" srcOrd="1" destOrd="0" presId="urn:microsoft.com/office/officeart/2005/8/layout/pList2"/>
    <dgm:cxn modelId="{E845F0FA-22BD-4035-810F-3775A1A873F2}" type="presParOf" srcId="{BB7CD215-1620-4E87-A1AA-AB7571948838}" destId="{D4913E3D-4941-4518-9F53-6BF0EDCAC965}" srcOrd="2" destOrd="0" presId="urn:microsoft.com/office/officeart/2005/8/layout/pList2"/>
    <dgm:cxn modelId="{78812612-0E8D-4A26-8C4E-02EF4632405E}" type="presParOf" srcId="{061D7111-7662-4290-A31C-561E347F2EA1}" destId="{2030272F-4790-42D6-90B9-9D71E9BA5D17}" srcOrd="3" destOrd="0" presId="urn:microsoft.com/office/officeart/2005/8/layout/pList2"/>
    <dgm:cxn modelId="{8AF4D401-8A2B-4C97-AC37-5358893748A2}" type="presParOf" srcId="{061D7111-7662-4290-A31C-561E347F2EA1}" destId="{724CE86E-A0AA-41D1-8553-5E3CCE276511}" srcOrd="4" destOrd="0" presId="urn:microsoft.com/office/officeart/2005/8/layout/pList2"/>
    <dgm:cxn modelId="{0EDF2B67-4B3A-4242-B990-6AAEB5101A92}" type="presParOf" srcId="{724CE86E-A0AA-41D1-8553-5E3CCE276511}" destId="{0289C95E-E2EB-4B3B-87F2-463311E22EF2}" srcOrd="0" destOrd="0" presId="urn:microsoft.com/office/officeart/2005/8/layout/pList2"/>
    <dgm:cxn modelId="{80F4B9AE-E347-4BF7-A203-99E18BF52687}" type="presParOf" srcId="{724CE86E-A0AA-41D1-8553-5E3CCE276511}" destId="{808D3495-1230-4A3C-9570-FE970DD9AD7B}" srcOrd="1" destOrd="0" presId="urn:microsoft.com/office/officeart/2005/8/layout/pList2"/>
    <dgm:cxn modelId="{9E8670B3-BF86-42A0-86E2-2FF40C4B803C}" type="presParOf" srcId="{724CE86E-A0AA-41D1-8553-5E3CCE276511}" destId="{969808AC-B808-468E-9344-3017AE84400C}" srcOrd="2" destOrd="0" presId="urn:microsoft.com/office/officeart/2005/8/layout/pList2"/>
    <dgm:cxn modelId="{469A2420-EBF0-4D71-9AE7-C103DC70FB6C}" type="presParOf" srcId="{061D7111-7662-4290-A31C-561E347F2EA1}" destId="{7258B19D-9478-498E-A6B0-7CB209A9C817}" srcOrd="5" destOrd="0" presId="urn:microsoft.com/office/officeart/2005/8/layout/pList2"/>
    <dgm:cxn modelId="{AF7017AF-6117-407C-AF67-28DC6FA86D66}" type="presParOf" srcId="{061D7111-7662-4290-A31C-561E347F2EA1}" destId="{4FDD1F49-C777-4672-995E-4A8FF40021AB}" srcOrd="6" destOrd="0" presId="urn:microsoft.com/office/officeart/2005/8/layout/pList2"/>
    <dgm:cxn modelId="{10F72D37-D7FA-405E-AFCD-E17B59723908}" type="presParOf" srcId="{4FDD1F49-C777-4672-995E-4A8FF40021AB}" destId="{6954E43F-8A73-4609-A247-7B0565B4A941}" srcOrd="0" destOrd="0" presId="urn:microsoft.com/office/officeart/2005/8/layout/pList2"/>
    <dgm:cxn modelId="{C0EB885B-7239-4E30-AB6D-68FE60E29E7A}" type="presParOf" srcId="{4FDD1F49-C777-4672-995E-4A8FF40021AB}" destId="{9081A38E-2F45-4B2C-B5F4-12B0960F8FBD}" srcOrd="1" destOrd="0" presId="urn:microsoft.com/office/officeart/2005/8/layout/pList2"/>
    <dgm:cxn modelId="{2067CB8B-FF48-487C-857D-532C51EDDFF2}" type="presParOf" srcId="{4FDD1F49-C777-4672-995E-4A8FF40021AB}" destId="{39B596F5-0080-4120-855D-41AB27502CF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7B39CE-61F2-4DE4-B7EC-6A081F121CEF}">
      <dsp:nvSpPr>
        <dsp:cNvPr id="0" name=""/>
        <dsp:cNvSpPr/>
      </dsp:nvSpPr>
      <dsp:spPr>
        <a:xfrm>
          <a:off x="0" y="0"/>
          <a:ext cx="7113664" cy="2119745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6F2AD40-F51E-4AB2-9F56-0E0C8AF18864}">
      <dsp:nvSpPr>
        <dsp:cNvPr id="0" name=""/>
        <dsp:cNvSpPr/>
      </dsp:nvSpPr>
      <dsp:spPr>
        <a:xfrm>
          <a:off x="215368" y="282632"/>
          <a:ext cx="1554168" cy="15544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34000" r="-34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5DE6CC-48F4-4A9D-ACC8-B6E78118BE65}">
      <dsp:nvSpPr>
        <dsp:cNvPr id="0" name=""/>
        <dsp:cNvSpPr/>
      </dsp:nvSpPr>
      <dsp:spPr>
        <a:xfrm rot="10800000">
          <a:off x="215368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/>
            <a:t>Provisioning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n-US" sz="1800" b="1" u="sng" kern="1200" dirty="0"/>
          </a:br>
          <a:r>
            <a:rPr lang="en-US" sz="1600" b="1" kern="1200" dirty="0"/>
            <a:t>Direct products obtained from nature </a:t>
          </a:r>
          <a:endParaRPr lang="en-US" sz="1800" b="1" u="sng" kern="1200" dirty="0"/>
        </a:p>
      </dsp:txBody>
      <dsp:txXfrm rot="10800000">
        <a:off x="263164" y="2119745"/>
        <a:ext cx="1458576" cy="2543004"/>
      </dsp:txXfrm>
    </dsp:sp>
    <dsp:sp modelId="{D4913E3D-4941-4518-9F53-6BF0EDCAC965}">
      <dsp:nvSpPr>
        <dsp:cNvPr id="0" name=""/>
        <dsp:cNvSpPr/>
      </dsp:nvSpPr>
      <dsp:spPr>
        <a:xfrm>
          <a:off x="1924954" y="282632"/>
          <a:ext cx="1554168" cy="15544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21C5D575-5399-4837-A1C8-8952A36CE0CE}">
      <dsp:nvSpPr>
        <dsp:cNvPr id="0" name=""/>
        <dsp:cNvSpPr/>
      </dsp:nvSpPr>
      <dsp:spPr>
        <a:xfrm rot="10800000">
          <a:off x="1924954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105231"/>
                <a:satOff val="-7819"/>
                <a:lumOff val="10179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105231"/>
                <a:satOff val="-7819"/>
                <a:lumOff val="10179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105231"/>
                <a:satOff val="-7819"/>
                <a:lumOff val="10179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Regulating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Services nature provides that regulate the wider environment </a:t>
          </a:r>
        </a:p>
      </dsp:txBody>
      <dsp:txXfrm rot="10800000">
        <a:off x="1972750" y="2119745"/>
        <a:ext cx="1458576" cy="2543004"/>
      </dsp:txXfrm>
    </dsp:sp>
    <dsp:sp modelId="{969808AC-B808-468E-9344-3017AE84400C}">
      <dsp:nvSpPr>
        <dsp:cNvPr id="0" name=""/>
        <dsp:cNvSpPr/>
      </dsp:nvSpPr>
      <dsp:spPr>
        <a:xfrm>
          <a:off x="3634540" y="282632"/>
          <a:ext cx="1554168" cy="15544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289C95E-E2EB-4B3B-87F2-463311E22EF2}">
      <dsp:nvSpPr>
        <dsp:cNvPr id="0" name=""/>
        <dsp:cNvSpPr/>
      </dsp:nvSpPr>
      <dsp:spPr>
        <a:xfrm rot="10800000">
          <a:off x="3634540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210462"/>
                <a:satOff val="-15639"/>
                <a:lumOff val="20357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210462"/>
                <a:satOff val="-15639"/>
                <a:lumOff val="20357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210462"/>
                <a:satOff val="-15639"/>
                <a:lumOff val="20357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Cultural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benefits that can enrich lives</a:t>
          </a:r>
        </a:p>
      </dsp:txBody>
      <dsp:txXfrm rot="10800000">
        <a:off x="3682336" y="2119745"/>
        <a:ext cx="1458576" cy="2543004"/>
      </dsp:txXfrm>
    </dsp:sp>
    <dsp:sp modelId="{39B596F5-0080-4120-855D-41AB27502CF0}">
      <dsp:nvSpPr>
        <dsp:cNvPr id="0" name=""/>
        <dsp:cNvSpPr/>
      </dsp:nvSpPr>
      <dsp:spPr>
        <a:xfrm>
          <a:off x="5344126" y="282632"/>
          <a:ext cx="1554168" cy="155448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>
            <a:fillRect l="-59000" r="-59000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954E43F-8A73-4609-A247-7B0565B4A941}">
      <dsp:nvSpPr>
        <dsp:cNvPr id="0" name=""/>
        <dsp:cNvSpPr/>
      </dsp:nvSpPr>
      <dsp:spPr>
        <a:xfrm rot="10800000">
          <a:off x="5344126" y="2119745"/>
          <a:ext cx="1554168" cy="2590800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1">
                <a:shade val="80000"/>
                <a:hueOff val="315693"/>
                <a:satOff val="-23458"/>
                <a:lumOff val="30536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shade val="80000"/>
                <a:hueOff val="315693"/>
                <a:satOff val="-23458"/>
                <a:lumOff val="30536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shade val="80000"/>
                <a:hueOff val="315693"/>
                <a:satOff val="-23458"/>
                <a:lumOff val="30536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 </a:t>
          </a:r>
          <a: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Supporting</a:t>
          </a:r>
          <a:br>
            <a:rPr lang="en-US" sz="1800" b="1" u="sng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</a:br>
          <a:endParaRPr lang="en-US" sz="1800" b="1" u="sng" kern="1200" dirty="0">
            <a:solidFill>
              <a:srgbClr val="FFFFFF"/>
            </a:solidFill>
            <a:latin typeface="Calibri Light" panose="020F0302020204030204"/>
            <a:ea typeface="+mn-ea"/>
            <a:cs typeface="+mn-cs"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FFFFFF"/>
              </a:solidFill>
              <a:latin typeface="Calibri Light" panose="020F0302020204030204"/>
              <a:ea typeface="+mn-ea"/>
              <a:cs typeface="+mn-cs"/>
            </a:rPr>
            <a:t>Indirect services that enable other services to function</a:t>
          </a:r>
        </a:p>
      </dsp:txBody>
      <dsp:txXfrm rot="10800000">
        <a:off x="5391922" y="2119745"/>
        <a:ext cx="1458576" cy="25430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F23BFD-9A90-4FF0-AA06-D6E6C44B8E7A}" type="datetimeFigureOut">
              <a:rPr lang="en-US" smtClean="0"/>
              <a:t>7/26/2019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EBACE-F792-43CC-A5CB-882D83957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1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nd/3.0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southernfoodwaysalliance/12911253794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 1: https://www.visitsouthwalton.com/tips-trips/dining-with-a-purpose-local-restaurants-support-oyster-reef-program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255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Chesapeake Bay Program </a:t>
            </a:r>
          </a:p>
          <a:p>
            <a:r>
              <a:rPr lang="en-US" dirty="0"/>
              <a:t>The Chesapeake Bay faced large oyster loss due to certain industry booms. North Carolina faced/is facing this same outcome.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908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Left image: https://ncoysters.org/wp-content/uploads/2018/06/State-of-the-Oyster-2017-Progress-Final.pdf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Right images: https://coast.noaa.gov/digitalcoast/training/nc-coast.html</a:t>
            </a:r>
          </a:p>
          <a:p>
            <a:r>
              <a:rPr lang="en-US" dirty="0"/>
              <a:t>Left shows oyster sanctuaries in North Carolina. Here, they are left to thrive. The right image shows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people working on a restoration project, laying down shell bags to create oyster reef.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0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Duke Nicholas Institute, Natalie B. Rodriguez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45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image: https://www.coastalreview.org/2019/04/state-permitting-for-marsh-sills-simplified/</a:t>
            </a:r>
          </a:p>
          <a:p>
            <a:r>
              <a:rPr lang="en-US" dirty="0"/>
              <a:t>Bottom images: https://coast.noaa.gov/data/estuaries/pdf/an-ode-to-the-oyster-oyster-reefs-powerpoint.pdf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06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GIF: https://www.youtube.com/watch?v=JvR0RIZd8HU</a:t>
            </a:r>
          </a:p>
          <a:p>
            <a:r>
              <a:rPr lang="en-US" dirty="0"/>
              <a:t>Other images-creative commons</a:t>
            </a:r>
            <a:r>
              <a:rPr lang="en-US" sz="1200" dirty="0"/>
              <a:t> (licensed under </a:t>
            </a:r>
            <a:r>
              <a:rPr lang="en-US" sz="1200" dirty="0">
                <a:hlinkClick r:id="rId3" tooltip="https://creativecommons.org/licenses/by-nc-nd/3.0/"/>
              </a:rPr>
              <a:t>CC BY-NC-ND</a:t>
            </a:r>
            <a:r>
              <a:rPr lang="en-US" sz="120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36287-9869-4D98-AE37-0B0C5D3394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32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image: This Photo by Unknown Author is licensed under CC BY-SA</a:t>
            </a:r>
          </a:p>
          <a:p>
            <a:r>
              <a:rPr lang="en-US" dirty="0"/>
              <a:t>Bottom image: http://score.dnr.sc.gov/deep.php?subject=2&amp;topic=15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5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https://coast.noaa.gov/data/estuaries/pdf/an-ode-to-the-oyster-oyster-reefs-powerpoint.pdf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64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Oyster Images/GIF and quote: https://www.youtube.com/watch?v=JvR0RIZd8HU</a:t>
            </a:r>
          </a:p>
          <a:p>
            <a:r>
              <a:rPr lang="en-US" dirty="0"/>
              <a:t>Pools: https://www.yelp.com/biz_photos/cabana-boys-pool-care-granada-hills-3?select=nIwjwW_mLClEDWdyH945Yw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9343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Top image: https://www.fisheries.noaa.gov/feature-story/noaa-seeks-applications-community-based-habitat-restoration-project-funding</a:t>
            </a: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Bottom image: </a:t>
            </a:r>
            <a:r>
              <a:rPr lang="en-US" sz="1200" dirty="0">
                <a:hlinkClick r:id="rId3" tooltip="https://www.flickr.com/photos/southernfoodwaysalliance/12911253794"/>
              </a:rPr>
              <a:t>This Photo</a:t>
            </a:r>
            <a:r>
              <a:rPr lang="en-US" sz="1200" dirty="0"/>
              <a:t> by Unknown Author is licensed under </a:t>
            </a:r>
            <a:r>
              <a:rPr lang="en-US" sz="1200" dirty="0">
                <a:hlinkClick r:id="rId4" tooltip="https://creativecommons.org/licenses/by/3.0/"/>
              </a:rPr>
              <a:t>CC BY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0768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Restoration as a social activity, recreation, heritage, culture, education, science, sense of place, seafood festivals </a:t>
            </a:r>
          </a:p>
          <a:p>
            <a:r>
              <a:rPr lang="en-US" dirty="0"/>
              <a:t>Young oysterman: https://www.ourstate.com/an-oystermans-calling/</a:t>
            </a:r>
          </a:p>
          <a:p>
            <a:r>
              <a:rPr lang="en-US" dirty="0"/>
              <a:t>Old oysterman: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Carteret County oyster farmer. Image from the N.C. Museum of History.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7EBACE-F792-43CC-A5CB-882D839574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07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5A78561-5E2A-4808-B436-FA792E62C768}" type="datetime1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33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D3CA-E968-427F-B2A1-E1555AB929B5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2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A8993-CB8B-4723-BA8C-AA5CE6DCA4D2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05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AA769-C8DF-46FE-B7D2-CBBEE2690B00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39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73D33-3062-41F8-A6DA-8733762FDEDC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3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A5CA4-9076-449A-A035-2B65F61B20EB}" type="datetime1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75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0F96-9A3D-4F6E-A2FD-C7B36D7B4618}" type="datetime1">
              <a:rPr lang="en-US" smtClean="0"/>
              <a:t>7/26/2019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98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A23C2-E2AA-492D-9179-8E97912073F9}" type="datetime1">
              <a:rPr lang="en-US" smtClean="0"/>
              <a:t>7/26/2019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36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C37EF-EFCD-490B-90DD-3AE6B72B8E17}" type="datetime1">
              <a:rPr lang="en-US" smtClean="0"/>
              <a:t>7/26/2019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0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C55AD-21B8-4F40-B764-1CB2B3C5E3E6}" type="datetime1">
              <a:rPr lang="en-US" smtClean="0"/>
              <a:t>7/26/2019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8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E29D3795-3552-4C0A-956D-8AEEACE43B20}" type="datetime1">
              <a:rPr lang="en-US" smtClean="0"/>
              <a:t>7/26/2019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5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51516E0-DEB3-473C-B541-A7ED9221155B}" type="datetime1">
              <a:rPr lang="en-US" smtClean="0"/>
              <a:t>7/26/2019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C9956926-CDA2-4C7D-AB3A-89B381A1D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hyperlink" Target="https://commons.wikimedia.org/wiki/File:Designated_wilderness_marsh_with_oyster_beds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lickr.com/photos/southernfoodwaysalliance/12911253794" TargetMode="Externa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rock next to a body of water&#10;&#10;Description generated with very high confidence">
            <a:extLst>
              <a:ext uri="{FF2B5EF4-FFF2-40B4-BE49-F238E27FC236}">
                <a16:creationId xmlns:a16="http://schemas.microsoft.com/office/drawing/2014/main" id="{20498376-D5D2-4882-BFBF-2561BDC859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9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78FA41B-9A77-4FFE-A10F-9443EFDE6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65037"/>
            <a:ext cx="7534631" cy="262869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84E5AB-0FE4-408D-A4ED-A549A81E72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505" y="2301983"/>
            <a:ext cx="6766928" cy="1645920"/>
          </a:xfrm>
        </p:spPr>
        <p:txBody>
          <a:bodyPr>
            <a:normAutofit/>
          </a:bodyPr>
          <a:lstStyle/>
          <a:p>
            <a:r>
              <a:rPr lang="en-US" sz="6600" spc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Oyster Reefs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373D64-A324-4A11-AE5E-3B1371DE9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7513" y="3984848"/>
            <a:ext cx="6702920" cy="530821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8BBFE8"/>
                </a:solidFill>
              </a:rPr>
              <a:t>ECOSYSTEM SERVICES: THE KEY TO ESTUARINE HEALTH</a:t>
            </a:r>
          </a:p>
        </p:txBody>
      </p:sp>
    </p:spTree>
    <p:extLst>
      <p:ext uri="{BB962C8B-B14F-4D97-AF65-F5344CB8AC3E}">
        <p14:creationId xmlns:p14="http://schemas.microsoft.com/office/powerpoint/2010/main" val="1151925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75080-6773-4187-87CB-6A3B0AF68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67DE-9DAB-456A-9437-170A77379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971C45-82D9-450C-A04D-07607D7CA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7" y="428411"/>
            <a:ext cx="11515343" cy="64295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E3D42A-6C1D-4FA1-9CE6-94C8F012936E}"/>
              </a:ext>
            </a:extLst>
          </p:cNvPr>
          <p:cNvSpPr txBox="1"/>
          <p:nvPr/>
        </p:nvSpPr>
        <p:spPr>
          <a:xfrm>
            <a:off x="259410" y="0"/>
            <a:ext cx="1167318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History/heritage, Sense of place (pride), Festivals, Art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62219A-B0EF-4BCA-9017-A72E86BB21F9}"/>
              </a:ext>
            </a:extLst>
          </p:cNvPr>
          <p:cNvSpPr txBox="1"/>
          <p:nvPr/>
        </p:nvSpPr>
        <p:spPr>
          <a:xfrm>
            <a:off x="41695" y="151179"/>
            <a:ext cx="312453" cy="65556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 dirty="0"/>
              <a:t>CULTURE</a:t>
            </a:r>
          </a:p>
        </p:txBody>
      </p:sp>
    </p:spTree>
    <p:extLst>
      <p:ext uri="{BB962C8B-B14F-4D97-AF65-F5344CB8AC3E}">
        <p14:creationId xmlns:p14="http://schemas.microsoft.com/office/powerpoint/2010/main" val="3497065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DAFA9A5-03CC-4F94-B964-70682CDB0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8ED20-7E85-4312-98FA-FA7E2005D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770467"/>
            <a:ext cx="3467051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6000">
                <a:solidFill>
                  <a:srgbClr val="FFFFFF"/>
                </a:solidFill>
              </a:rPr>
              <a:t>A common story…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36B60-731F-409B-A240-BBF521AB7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08EC67-4028-4175-A14A-B36ED8E78D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95" r="-2" b="-2"/>
          <a:stretch/>
        </p:blipFill>
        <p:spPr>
          <a:xfrm>
            <a:off x="5155165" y="336368"/>
            <a:ext cx="6366656" cy="652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347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53DFE-C341-4924-9EE9-431891F07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5" y="259388"/>
            <a:ext cx="5540376" cy="1658198"/>
          </a:xfrm>
        </p:spPr>
        <p:txBody>
          <a:bodyPr/>
          <a:lstStyle/>
          <a:p>
            <a:r>
              <a:rPr lang="en-US" dirty="0"/>
              <a:t>NC Restoration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24A38F-CCB9-47BA-9E80-14DA5BAA51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485" t="15455" r="6212" b="9663"/>
          <a:stretch/>
        </p:blipFill>
        <p:spPr>
          <a:xfrm>
            <a:off x="32753" y="2091594"/>
            <a:ext cx="5978594" cy="4766406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662994-C314-486F-AA24-2AAE4E065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1955" y="5546803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12</a:t>
            </a:fld>
            <a:endParaRPr lang="en-US" dirty="0"/>
          </a:p>
        </p:txBody>
      </p:sp>
      <p:pic>
        <p:nvPicPr>
          <p:cNvPr id="1026" name="Picture 2" descr="Image result for nc oyster restoration noaa">
            <a:extLst>
              <a:ext uri="{FF2B5EF4-FFF2-40B4-BE49-F238E27FC236}">
                <a16:creationId xmlns:a16="http://schemas.microsoft.com/office/drawing/2014/main" id="{A94F4E14-31A9-4D22-B21F-16D85C4FD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312" y="811756"/>
            <a:ext cx="5978593" cy="44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220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>
                <a:alpha val="56000"/>
              </a:srgbClr>
            </a:gs>
            <a:gs pos="7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B0128-18CA-4ED9-BD7C-582C9336DC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11" y="292464"/>
            <a:ext cx="4641584" cy="6324326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Split into even teams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1-Score keeper, 2-team captains (will give team answers) 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Pick a number 1-10 or flip a coin to see who goes first 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See question, huddle and write down potential answers for a minute or two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Two </a:t>
            </a:r>
            <a:r>
              <a:rPr lang="en-US" sz="2000" b="1" dirty="0">
                <a:solidFill>
                  <a:srgbClr val="C00000"/>
                </a:solidFill>
              </a:rPr>
              <a:t>X</a:t>
            </a:r>
            <a:r>
              <a:rPr lang="en-US" sz="2000" b="1" dirty="0"/>
              <a:t>, then other team goes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Every round 100 points available </a:t>
            </a:r>
            <a:br>
              <a:rPr lang="en-US" sz="2000" b="1" dirty="0"/>
            </a:br>
            <a:r>
              <a:rPr lang="en-US" sz="2000" b="1" dirty="0"/>
              <a:t>(except 5)</a:t>
            </a:r>
          </a:p>
          <a:p>
            <a:pPr marL="285750" indent="-285750">
              <a:lnSpc>
                <a:spcPct val="100000"/>
              </a:lnSpc>
              <a:buNone/>
            </a:pPr>
            <a:r>
              <a:rPr lang="en-US" sz="2000" b="1" dirty="0"/>
              <a:t>__________</a:t>
            </a:r>
            <a:br>
              <a:rPr lang="en-US" sz="2000" b="1" dirty="0"/>
            </a:br>
            <a:endParaRPr lang="en-US" sz="2000" b="1" dirty="0"/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Last round each team write down 10 things in 1 minute!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Each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✓</a:t>
            </a:r>
            <a:r>
              <a:rPr lang="en-US" sz="2000" b="1" dirty="0"/>
              <a:t> = 10 points</a:t>
            </a:r>
          </a:p>
          <a:p>
            <a:pPr marL="285750" indent="-285750">
              <a:lnSpc>
                <a:spcPct val="100000"/>
              </a:lnSpc>
              <a:buFont typeface="+mj-lt"/>
              <a:buAutoNum type="arabicPeriod"/>
            </a:pPr>
            <a:r>
              <a:rPr lang="en-US" sz="2000" b="1" dirty="0"/>
              <a:t>Most points wins!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B213F3-860F-4F37-8453-37AF1BDA75D5}"/>
              </a:ext>
            </a:extLst>
          </p:cNvPr>
          <p:cNvGrpSpPr/>
          <p:nvPr/>
        </p:nvGrpSpPr>
        <p:grpSpPr>
          <a:xfrm>
            <a:off x="5403273" y="1566453"/>
            <a:ext cx="6206944" cy="3725093"/>
            <a:chOff x="778013" y="1160706"/>
            <a:chExt cx="7915509" cy="443949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33B464E-0BA3-4A67-80DE-9E9EB4172FEA}"/>
                </a:ext>
              </a:extLst>
            </p:cNvPr>
            <p:cNvSpPr/>
            <p:nvPr/>
          </p:nvSpPr>
          <p:spPr bwMode="auto">
            <a:xfrm>
              <a:off x="891736" y="1160706"/>
              <a:ext cx="7658567" cy="4320279"/>
            </a:xfrm>
            <a:prstGeom prst="ellipse">
              <a:avLst/>
            </a:prstGeom>
            <a:solidFill>
              <a:srgbClr val="0070C0"/>
            </a:solidFill>
            <a:ln w="76200" cap="flat" cmpd="sng" algn="ctr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228600">
                <a:schemeClr val="accent6">
                  <a:satMod val="175000"/>
                  <a:alpha val="40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1000" dirty="0">
                <a:solidFill>
                  <a:srgbClr val="000000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7CE189D-462C-4EE5-8A10-D4C1E13E9E7C}"/>
                </a:ext>
              </a:extLst>
            </p:cNvPr>
            <p:cNvGrpSpPr/>
            <p:nvPr/>
          </p:nvGrpSpPr>
          <p:grpSpPr>
            <a:xfrm>
              <a:off x="778013" y="1555096"/>
              <a:ext cx="7915509" cy="4045105"/>
              <a:chOff x="1270158" y="1718311"/>
              <a:chExt cx="6088857" cy="2358389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02C8419-3654-4620-9089-E82DBB7DA9A9}"/>
                  </a:ext>
                </a:extLst>
              </p:cNvPr>
              <p:cNvGrpSpPr/>
              <p:nvPr/>
            </p:nvGrpSpPr>
            <p:grpSpPr>
              <a:xfrm>
                <a:off x="1270158" y="1718311"/>
                <a:ext cx="6088857" cy="1272777"/>
                <a:chOff x="1270158" y="1718311"/>
                <a:chExt cx="6088857" cy="1272777"/>
              </a:xfrm>
            </p:grpSpPr>
            <p:pic>
              <p:nvPicPr>
                <p:cNvPr id="9" name="Picture 2" descr="https://static1.textcraft.net/data1/b/6/b6903434301791530725ed63461c9e2edbe1a54eda39a3ee5e6b4b0d3255bfef95601890afd80709da39a3ee5e6b4b0d3255bfef95601890afd80709dab9d6b8f4529a46a9ffb62a632b1f21.png">
                  <a:extLst>
                    <a:ext uri="{FF2B5EF4-FFF2-40B4-BE49-F238E27FC236}">
                      <a16:creationId xmlns:a16="http://schemas.microsoft.com/office/drawing/2014/main" id="{5F23D810-45E4-4D06-B09D-CD3D84FC06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270158" y="1733788"/>
                  <a:ext cx="3543300" cy="12573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Picture 4" descr="https://static1.textcraft.net/data1/4/6/4626ffe62740e089c23d076ef0b84db93e684deada39a3ee5e6b4b0d3255bfef95601890afd80709da39a3ee5e6b4b0d3255bfef95601890afd80709dab9d6b8f4529a46a9ffb62a632b1f21.png">
                  <a:extLst>
                    <a:ext uri="{FF2B5EF4-FFF2-40B4-BE49-F238E27FC236}">
                      <a16:creationId xmlns:a16="http://schemas.microsoft.com/office/drawing/2014/main" id="{2C1D36F9-674E-41B0-9749-A791752F2F1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87265" y="1718311"/>
                  <a:ext cx="2571750" cy="10858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" name="Picture 8" descr="https://static1.textcraft.net/data1/f/c/fc2fba8b4e72620333275c3cf09c14dc9dc85288da39a3ee5e6b4b0d3255bfef95601890afd80709da39a3ee5e6b4b0d3255bfef95601890afd80709dab9d6b8f4529a46a9ffb62a632b1f21.png">
                <a:extLst>
                  <a:ext uri="{FF2B5EF4-FFF2-40B4-BE49-F238E27FC236}">
                    <a16:creationId xmlns:a16="http://schemas.microsoft.com/office/drawing/2014/main" id="{8655E030-2F64-44BD-AC26-FF6F841ADB6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9887" y="2781300"/>
                <a:ext cx="2962275" cy="12954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063622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dy of water&#10;&#10;Description generated with very high confidence">
            <a:extLst>
              <a:ext uri="{FF2B5EF4-FFF2-40B4-BE49-F238E27FC236}">
                <a16:creationId xmlns:a16="http://schemas.microsoft.com/office/drawing/2014/main" id="{01F2F00B-6272-49A9-9B3C-4F6CC523E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28929"/>
          <a:stretch/>
        </p:blipFill>
        <p:spPr>
          <a:xfrm>
            <a:off x="0" y="10"/>
            <a:ext cx="12191980" cy="4212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rgbClr val="364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70391-E7D8-4D48-9E42-391C2287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544814"/>
            <a:ext cx="4843555" cy="1807659"/>
          </a:xfrm>
        </p:spPr>
        <p:txBody>
          <a:bodyPr>
            <a:normAutofit/>
          </a:bodyPr>
          <a:lstStyle/>
          <a:p>
            <a:pPr algn="r"/>
            <a:r>
              <a:rPr lang="en-US" sz="4800" dirty="0">
                <a:solidFill>
                  <a:srgbClr val="FFFFFF"/>
                </a:solidFill>
              </a:rPr>
              <a:t>Oyster Reefs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C6CF9A5-BEA4-4284-A8B5-D033E5B4B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6175" y="4900003"/>
            <a:ext cx="0" cy="109728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799C4-37CD-4CA5-B940-13555890E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0" y="4701160"/>
            <a:ext cx="5334382" cy="1816169"/>
          </a:xfrm>
        </p:spPr>
        <p:txBody>
          <a:bodyPr anchor="ctr">
            <a:normAutofit/>
          </a:bodyPr>
          <a:lstStyle/>
          <a:p>
            <a:r>
              <a:rPr lang="en-US" sz="1500" b="1" dirty="0">
                <a:solidFill>
                  <a:srgbClr val="FFFFFF"/>
                </a:solidFill>
              </a:rPr>
              <a:t>What are they?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How are they made?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Why are they important?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Why are they at risk?</a:t>
            </a:r>
          </a:p>
          <a:p>
            <a:r>
              <a:rPr lang="en-US" sz="1500" b="1" dirty="0">
                <a:solidFill>
                  <a:srgbClr val="FFFFFF"/>
                </a:solidFill>
              </a:rPr>
              <a:t>What can we do to help?</a:t>
            </a:r>
          </a:p>
          <a:p>
            <a:pPr marL="0" indent="0">
              <a:buNone/>
            </a:pPr>
            <a:endParaRPr lang="en-US" sz="1500" b="1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B17CD-9A9F-41BE-93CC-BC70FB9C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63181" y="5609244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120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DF869-D032-4B27-B1B2-53A43EC99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71" y="1388973"/>
            <a:ext cx="5063458" cy="156071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56651"/>
                </a:solidFill>
              </a:rPr>
              <a:t>Habitat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FE329-EC53-491F-8B0B-EE9C5EBB5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771" y="2739831"/>
            <a:ext cx="5063457" cy="27291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/>
              <a:t>Common in coastal areas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dirty="0"/>
              <a:t>Grow on hard to firm surfaces, both intertidally (only underwater part of the time) and subtidally (always underwater).</a:t>
            </a:r>
          </a:p>
          <a:p>
            <a:pPr marL="226695" indent="-226695">
              <a:buFont typeface="Arial" panose="020B0604020202020204" pitchFamily="34" charset="0"/>
              <a:buChar char="•"/>
            </a:pPr>
            <a:r>
              <a:rPr lang="en-US" dirty="0"/>
              <a:t>Mangroves, salt marsh, sea grasses often nearby</a:t>
            </a:r>
            <a:endParaRPr lang="en-US" dirty="0">
              <a:cs typeface="Calibri Ligh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BD7BD-8A95-4F84-ABDD-3F3313CB19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62" r="23019" b="-26"/>
          <a:stretch/>
        </p:blipFill>
        <p:spPr>
          <a:xfrm>
            <a:off x="1370829" y="0"/>
            <a:ext cx="4572000" cy="3870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6BBE3-6752-4E0F-BED9-BE0D4DDCF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700"/>
          <a:stretch/>
        </p:blipFill>
        <p:spPr>
          <a:xfrm>
            <a:off x="1370829" y="4407408"/>
            <a:ext cx="4572000" cy="24505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E39ED8-BAEF-4568-A136-E573246C43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378" b="-1"/>
          <a:stretch/>
        </p:blipFill>
        <p:spPr>
          <a:xfrm>
            <a:off x="3744" y="1920240"/>
            <a:ext cx="3465576" cy="301752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DA7C4-CFD1-411C-8EBC-14AE9B0BE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8499" y="5632704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300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lant&#10;&#10;Description generated with very high confidence">
            <a:extLst>
              <a:ext uri="{FF2B5EF4-FFF2-40B4-BE49-F238E27FC236}">
                <a16:creationId xmlns:a16="http://schemas.microsoft.com/office/drawing/2014/main" id="{58B4AFDC-CBB5-4444-B7FE-535C99446E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101" y="-19449"/>
            <a:ext cx="6879817" cy="68773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073418-C120-4191-843D-1E834964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92" y="3646170"/>
            <a:ext cx="3346932" cy="268168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Ecosystem Services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(Aka Nature’s Benefits)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B59F74A-E5AE-4503-987D-45429D5FC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304963"/>
              </p:ext>
            </p:extLst>
          </p:nvPr>
        </p:nvGraphicFramePr>
        <p:xfrm>
          <a:off x="4320955" y="1290897"/>
          <a:ext cx="7113664" cy="47105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D70069C-5626-4DC1-8A3B-E4BD8B0BB040}"/>
              </a:ext>
            </a:extLst>
          </p:cNvPr>
          <p:cNvSpPr txBox="1">
            <a:spLocks/>
          </p:cNvSpPr>
          <p:nvPr/>
        </p:nvSpPr>
        <p:spPr>
          <a:xfrm>
            <a:off x="9265920" y="5629331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r" defTabSz="457200" rtl="0" eaLnBrk="1" latinLnBrk="0" hangingPunct="1">
              <a:defRPr sz="10300" b="0" kern="120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956926-CDA2-4C7D-AB3A-89B381A1D12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95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4ADA8C5-237E-4846-83EC-659641E5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57" y="636236"/>
            <a:ext cx="8590569" cy="429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25FC7-87C7-410D-8165-8293B6C6D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96760" y="635636"/>
            <a:ext cx="3171463" cy="5954231"/>
          </a:xfrm>
        </p:spPr>
        <p:txBody>
          <a:bodyPr>
            <a:normAutofit lnSpcReduction="10000"/>
          </a:bodyPr>
          <a:lstStyle/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000" dirty="0"/>
              <a:t>Simply defined, ecosystem services are the direct and indirect benefits that humans receive from nature. ​</a:t>
            </a:r>
          </a:p>
          <a:p>
            <a:pPr marL="490093" lvl="2" indent="-288925">
              <a:buFont typeface="Arial" panose="020B0604020202020204" pitchFamily="34" charset="0"/>
              <a:buChar char="•"/>
            </a:pPr>
            <a:r>
              <a:rPr lang="en-US" dirty="0"/>
              <a:t>Direct- forest products for building or fuel​</a:t>
            </a:r>
          </a:p>
          <a:p>
            <a:pPr marL="490093" lvl="2" indent="-288925">
              <a:buFont typeface="Arial" panose="020B0604020202020204" pitchFamily="34" charset="0"/>
              <a:buChar char="•"/>
            </a:pPr>
            <a:r>
              <a:rPr lang="en-US" dirty="0"/>
              <a:t>Indirect- culture, recreation, revenue, etc. ​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000" dirty="0"/>
              <a:t>Important to remember that humans and nature are NOT involved in separate systems. Something that happens to one could influence what happens to the other. ​</a:t>
            </a:r>
          </a:p>
          <a:p>
            <a:pPr marL="288925" indent="-288925">
              <a:buFont typeface="Arial" panose="020B0604020202020204" pitchFamily="34" charset="0"/>
              <a:buChar char="•"/>
            </a:pPr>
            <a:r>
              <a:rPr lang="en-US" sz="2000" dirty="0"/>
              <a:t>We rely on nature's benefits and therefore must protect them!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78061-98D8-4CD9-8AAC-D423B556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3869" y="5744809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A11C27-F4ED-4C30-8D63-E0E9A3AFF49C}"/>
              </a:ext>
            </a:extLst>
          </p:cNvPr>
          <p:cNvSpPr txBox="1"/>
          <p:nvPr/>
        </p:nvSpPr>
        <p:spPr>
          <a:xfrm>
            <a:off x="964108" y="5430457"/>
            <a:ext cx="6735436" cy="984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dirty="0"/>
              <a:t>Think about this quote from Conservation International... </a:t>
            </a:r>
            <a:r>
              <a:rPr lang="en-US" sz="2000" b="1" dirty="0"/>
              <a:t>"humans need nature, but nature doesn't need us" ​</a:t>
            </a:r>
            <a:endParaRPr lang="en-US" sz="2000" b="1" dirty="0">
              <a:cs typeface="Calibri Ligh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146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134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635FE-CA4C-4E0C-A655-F7479CF22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72" y="889876"/>
            <a:ext cx="5063458" cy="1560716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92D050"/>
                </a:solidFill>
              </a:rPr>
              <a:t>Why are oyster reefs ecologically important?</a:t>
            </a:r>
          </a:p>
        </p:txBody>
      </p:sp>
      <p:sp>
        <p:nvSpPr>
          <p:cNvPr id="1029" name="Rectangle 136">
            <a:extLst>
              <a:ext uri="{FF2B5EF4-FFF2-40B4-BE49-F238E27FC236}">
                <a16:creationId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2616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9D75C6-61CF-4BAE-86F2-2CD765C58C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44" b="19058"/>
          <a:stretch/>
        </p:blipFill>
        <p:spPr>
          <a:xfrm flipH="1">
            <a:off x="870090" y="10"/>
            <a:ext cx="4572000" cy="2450582"/>
          </a:xfrm>
          <a:prstGeom prst="rect">
            <a:avLst/>
          </a:prstGeom>
        </p:spPr>
      </p:pic>
      <p:sp>
        <p:nvSpPr>
          <p:cNvPr id="139" name="Rectangle 138">
            <a:extLst>
              <a:ext uri="{FF2B5EF4-FFF2-40B4-BE49-F238E27FC236}">
                <a16:creationId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2836942"/>
            <a:ext cx="4901184" cy="4021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rawing of salt marsh">
            <a:extLst>
              <a:ext uri="{FF2B5EF4-FFF2-40B4-BE49-F238E27FC236}">
                <a16:creationId xmlns:a16="http://schemas.microsoft.com/office/drawing/2014/main" id="{FC22E596-63C5-4686-849F-96747EFE1B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02" b="-4"/>
          <a:stretch/>
        </p:blipFill>
        <p:spPr bwMode="auto">
          <a:xfrm>
            <a:off x="870090" y="2999232"/>
            <a:ext cx="4572000" cy="385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457A-474F-4F12-A6B5-5DD2CDECBB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772" y="2450593"/>
            <a:ext cx="4901185" cy="3726924"/>
          </a:xfrm>
        </p:spPr>
        <p:txBody>
          <a:bodyPr numCol="1">
            <a:normAutofit/>
          </a:bodyPr>
          <a:lstStyle/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Provide food and habitat for organisms in and out of water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Improve water quality and clarity</a:t>
            </a:r>
          </a:p>
          <a:p>
            <a:pPr marL="595757" lvl="1" indent="-339725">
              <a:buFont typeface="Wingdings" panose="05000000000000000000" pitchFamily="2" charset="2"/>
              <a:buChar char="§"/>
            </a:pPr>
            <a:r>
              <a:rPr lang="en-US" sz="1800" dirty="0"/>
              <a:t>Filter sediments and pollutants </a:t>
            </a:r>
          </a:p>
          <a:p>
            <a:pPr marL="595757" lvl="1" indent="-339725">
              <a:buFont typeface="Wingdings" panose="05000000000000000000" pitchFamily="2" charset="2"/>
              <a:buChar char="§"/>
            </a:pPr>
            <a:r>
              <a:rPr lang="en-US" sz="1800" dirty="0"/>
              <a:t>Good for nearby habitat like mangroves, underwater and shoreline grasses, and salt marshes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Reduce erosion, protect shorelines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000" b="1" dirty="0"/>
              <a:t>‘Keystone species’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5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71AC4F-6179-4155-BCD8-4DAE42BD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8500" y="5564064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777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F7E098-14F1-4BEE-9B65-6FF6383F92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642" b="6702"/>
          <a:stretch/>
        </p:blipFill>
        <p:spPr>
          <a:xfrm>
            <a:off x="780472" y="147059"/>
            <a:ext cx="10631055" cy="65638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40DA61-308F-4AB2-A138-E82BB808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65920" y="5738189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425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hoto of Cabana Boys Pool Care - Granada Hills, CA, United States. From Green to Clean! Before and After of a Shock we did for a new client.">
            <a:extLst>
              <a:ext uri="{FF2B5EF4-FFF2-40B4-BE49-F238E27FC236}">
                <a16:creationId xmlns:a16="http://schemas.microsoft.com/office/drawing/2014/main" id="{8146F3DB-797F-42CF-9C0E-966BBDD1E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" t="2039" r="2986" b="1998"/>
          <a:stretch/>
        </p:blipFill>
        <p:spPr bwMode="auto">
          <a:xfrm>
            <a:off x="7612596" y="229387"/>
            <a:ext cx="4451122" cy="63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EA883FF-9B0A-44D7-BA42-F44271E267A3}"/>
              </a:ext>
            </a:extLst>
          </p:cNvPr>
          <p:cNvGrpSpPr/>
          <p:nvPr/>
        </p:nvGrpSpPr>
        <p:grpSpPr>
          <a:xfrm>
            <a:off x="107202" y="62787"/>
            <a:ext cx="4272999" cy="6732426"/>
            <a:chOff x="1127050" y="56302"/>
            <a:chExt cx="3903280" cy="6732426"/>
          </a:xfrm>
        </p:grpSpPr>
        <p:pic>
          <p:nvPicPr>
            <p:cNvPr id="1026" name="Picture 2" descr="Animated GIF">
              <a:extLst>
                <a:ext uri="{FF2B5EF4-FFF2-40B4-BE49-F238E27FC236}">
                  <a16:creationId xmlns:a16="http://schemas.microsoft.com/office/drawing/2014/main" id="{52B59B1C-ECED-4179-AD5E-995B174094D7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7050" y="2331203"/>
              <a:ext cx="3903280" cy="2126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A2922C-52C0-4EB0-8A0F-C43022D6B7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/>
            <a:stretch/>
          </p:blipFill>
          <p:spPr>
            <a:xfrm>
              <a:off x="1127050" y="56302"/>
              <a:ext cx="3903278" cy="212632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EA2877-DFBF-462E-BA03-E5B1FC62F5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0000"/>
            <a:stretch/>
          </p:blipFill>
          <p:spPr>
            <a:xfrm>
              <a:off x="1127050" y="4662406"/>
              <a:ext cx="3903280" cy="212632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473885F-B778-442E-A9C7-823E56EA6BA5}"/>
              </a:ext>
            </a:extLst>
          </p:cNvPr>
          <p:cNvSpPr txBox="1"/>
          <p:nvPr/>
        </p:nvSpPr>
        <p:spPr>
          <a:xfrm>
            <a:off x="4522326" y="2367171"/>
            <a:ext cx="29481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pc="-120" dirty="0">
                <a:latin typeface="+mj-lt"/>
                <a:ea typeface="+mj-ea"/>
                <a:cs typeface="+mj-cs"/>
              </a:rPr>
              <a:t>Where would you rather swim?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0068A1-38B0-4BCD-80EE-A1ED74DDBE09}"/>
              </a:ext>
            </a:extLst>
          </p:cNvPr>
          <p:cNvGrpSpPr/>
          <p:nvPr/>
        </p:nvGrpSpPr>
        <p:grpSpPr>
          <a:xfrm>
            <a:off x="4657124" y="1495498"/>
            <a:ext cx="2678545" cy="3867001"/>
            <a:chOff x="4645891" y="1542473"/>
            <a:chExt cx="2678545" cy="3867001"/>
          </a:xfrm>
        </p:grpSpPr>
        <p:sp>
          <p:nvSpPr>
            <p:cNvPr id="2" name="Arrow: Right 1">
              <a:extLst>
                <a:ext uri="{FF2B5EF4-FFF2-40B4-BE49-F238E27FC236}">
                  <a16:creationId xmlns:a16="http://schemas.microsoft.com/office/drawing/2014/main" id="{2AC4ADDE-BF2F-4B5D-8A5B-B33FAD0FD3F8}"/>
                </a:ext>
              </a:extLst>
            </p:cNvPr>
            <p:cNvSpPr/>
            <p:nvPr/>
          </p:nvSpPr>
          <p:spPr>
            <a:xfrm>
              <a:off x="4645891" y="1542473"/>
              <a:ext cx="2678545" cy="646331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CA997EC4-8E90-4AB7-8C71-88D63CE217B0}"/>
                </a:ext>
              </a:extLst>
            </p:cNvPr>
            <p:cNvSpPr/>
            <p:nvPr/>
          </p:nvSpPr>
          <p:spPr>
            <a:xfrm>
              <a:off x="4645891" y="4763143"/>
              <a:ext cx="2678545" cy="646331"/>
            </a:xfrm>
            <a:prstGeom prst="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72204DB-F4D9-4AFE-B7F0-80D36CDC9676}"/>
                </a:ext>
              </a:extLst>
            </p:cNvPr>
            <p:cNvSpPr/>
            <p:nvPr/>
          </p:nvSpPr>
          <p:spPr>
            <a:xfrm>
              <a:off x="5231750" y="1634805"/>
              <a:ext cx="1506824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i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Before</a:t>
              </a:r>
              <a:r>
                <a:rPr lang="en-US" sz="2400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5D53BA4-5AE2-487D-8DFA-8913F387E305}"/>
                </a:ext>
              </a:extLst>
            </p:cNvPr>
            <p:cNvSpPr/>
            <p:nvPr/>
          </p:nvSpPr>
          <p:spPr>
            <a:xfrm>
              <a:off x="5632860" y="4701555"/>
              <a:ext cx="926279" cy="64633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i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After</a:t>
              </a:r>
              <a:r>
                <a:rPr lang="en-US" sz="3600" b="1" i="1" spc="50" dirty="0">
                  <a:ln w="0"/>
                  <a:solidFill>
                    <a:schemeClr val="bg2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</a:rPr>
                <a:t>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279EC4-FD69-4514-ACF8-A56289499200}"/>
              </a:ext>
            </a:extLst>
          </p:cNvPr>
          <p:cNvSpPr txBox="1"/>
          <p:nvPr/>
        </p:nvSpPr>
        <p:spPr>
          <a:xfrm>
            <a:off x="4522326" y="6271993"/>
            <a:ext cx="20926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*Oysters can filter as much as 50 gallons a day!</a:t>
            </a:r>
          </a:p>
        </p:txBody>
      </p:sp>
    </p:spTree>
    <p:extLst>
      <p:ext uri="{BB962C8B-B14F-4D97-AF65-F5344CB8AC3E}">
        <p14:creationId xmlns:p14="http://schemas.microsoft.com/office/powerpoint/2010/main" val="888850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1B2A784-4501-42A8-86DF-DB27DE395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25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8CD1B9-C359-43E1-89BF-4D7287DF3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772" y="789188"/>
            <a:ext cx="5253410" cy="1560716"/>
          </a:xfrm>
        </p:spPr>
        <p:txBody>
          <a:bodyPr>
            <a:noAutofit/>
          </a:bodyPr>
          <a:lstStyle/>
          <a:p>
            <a:r>
              <a:rPr lang="en-US" sz="4200" dirty="0">
                <a:solidFill>
                  <a:srgbClr val="92D050"/>
                </a:solidFill>
              </a:rPr>
              <a:t>Why are oyster reefs economically important?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8E62604-C40E-4D56-9D66-FD94B0CA40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0"/>
            <a:ext cx="4901184" cy="26167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330AB8-A767-46C8-ABEF-2477854EF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498" y="2836942"/>
            <a:ext cx="4901184" cy="40210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D7147-94D7-4C70-B946-7F970DD2F5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41" t="15558" b="19931"/>
          <a:stretch/>
        </p:blipFill>
        <p:spPr>
          <a:xfrm>
            <a:off x="869308" y="0"/>
            <a:ext cx="4572000" cy="24505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E911C-BFB9-4D85-A09A-B8C6D950F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6772" y="2349904"/>
            <a:ext cx="4845920" cy="4210680"/>
          </a:xfrm>
        </p:spPr>
        <p:txBody>
          <a:bodyPr>
            <a:normAutofit fontScale="92500" lnSpcReduction="20000"/>
          </a:bodyPr>
          <a:lstStyle/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600" b="1" dirty="0"/>
              <a:t>Provide jobs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en-US" sz="2200" dirty="0"/>
              <a:t>Commercial fisherman, educators, scientists, tourism/recreation guides, restoration professionals, etc. 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600" b="1" dirty="0"/>
              <a:t>Tourism and recreation revenue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en-US" sz="2200" dirty="0"/>
              <a:t>Kayaking, wildlife watching, nature walks, paddle boarding, boating, fishing 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600" b="1" dirty="0"/>
              <a:t>Natural breakwaters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en-US" sz="2200" dirty="0"/>
              <a:t>Property and infrastructure (roads, utilities, etc.) protection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600" b="1" dirty="0"/>
              <a:t>Seafood source/nursery for large fish</a:t>
            </a:r>
          </a:p>
          <a:p>
            <a:pPr marL="598932" lvl="1">
              <a:buFont typeface="Wingdings" panose="05000000000000000000" pitchFamily="2" charset="2"/>
              <a:buChar char="§"/>
            </a:pPr>
            <a:r>
              <a:rPr lang="en-US" sz="2600" b="1" dirty="0"/>
              <a:t> </a:t>
            </a:r>
            <a:r>
              <a:rPr lang="en-US" sz="2200" dirty="0"/>
              <a:t>restaurants, festivals, nutrition, etc.</a:t>
            </a:r>
          </a:p>
          <a:p>
            <a:pPr marL="339725" indent="-339725">
              <a:buFont typeface="Wingdings" panose="05000000000000000000" pitchFamily="2" charset="2"/>
              <a:buChar char="ü"/>
            </a:pPr>
            <a:r>
              <a:rPr lang="en-US" sz="2600" b="1" dirty="0"/>
              <a:t>Coastal restoration projects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15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5C26FD0-BE0C-44ED-8981-02870D014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5513" r="2897" b="7695"/>
          <a:stretch/>
        </p:blipFill>
        <p:spPr>
          <a:xfrm>
            <a:off x="869307" y="2978639"/>
            <a:ext cx="4572001" cy="387936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38DC02-D152-49C8-810F-FC73AD4B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3477" y="5609669"/>
            <a:ext cx="2926080" cy="1397039"/>
          </a:xfrm>
        </p:spPr>
        <p:txBody>
          <a:bodyPr/>
          <a:lstStyle/>
          <a:p>
            <a:fld id="{C9956926-CDA2-4C7D-AB3A-89B381A1D12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053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tropolitan">
  <a:themeElements>
    <a:clrScheme name="Custom 2">
      <a:dk1>
        <a:sysClr val="windowText" lastClr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4255</TotalTime>
  <Words>761</Words>
  <Application>Microsoft Office PowerPoint</Application>
  <PresentationFormat>Widescreen</PresentationFormat>
  <Paragraphs>102</Paragraphs>
  <Slides>13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Metropolitan</vt:lpstr>
      <vt:lpstr>Oyster Reefs</vt:lpstr>
      <vt:lpstr>Oyster Reefs</vt:lpstr>
      <vt:lpstr>Habitat</vt:lpstr>
      <vt:lpstr>Ecosystem Services  (Aka Nature’s Benefits)</vt:lpstr>
      <vt:lpstr>PowerPoint Presentation</vt:lpstr>
      <vt:lpstr>Why are oyster reefs ecologically important?</vt:lpstr>
      <vt:lpstr>PowerPoint Presentation</vt:lpstr>
      <vt:lpstr>PowerPoint Presentation</vt:lpstr>
      <vt:lpstr>Why are oyster reefs economically important?</vt:lpstr>
      <vt:lpstr>PowerPoint Presentation</vt:lpstr>
      <vt:lpstr>A common story…</vt:lpstr>
      <vt:lpstr>NC Restoration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Oyster Reefs</dc:title>
  <dc:creator>natalie rodriguez</dc:creator>
  <cp:lastModifiedBy>natalie rodriguez</cp:lastModifiedBy>
  <cp:revision>21</cp:revision>
  <dcterms:created xsi:type="dcterms:W3CDTF">2019-07-09T16:50:21Z</dcterms:created>
  <dcterms:modified xsi:type="dcterms:W3CDTF">2019-07-26T13:12:41Z</dcterms:modified>
</cp:coreProperties>
</file>